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44" r:id="rId2"/>
    <p:sldId id="1157" r:id="rId3"/>
    <p:sldId id="1150" r:id="rId4"/>
    <p:sldId id="331" r:id="rId5"/>
    <p:sldId id="330" r:id="rId6"/>
    <p:sldId id="1155" r:id="rId7"/>
    <p:sldId id="1158" r:id="rId8"/>
    <p:sldId id="352" r:id="rId9"/>
    <p:sldId id="353" r:id="rId10"/>
    <p:sldId id="1151" r:id="rId11"/>
    <p:sldId id="1137" r:id="rId12"/>
    <p:sldId id="1160" r:id="rId13"/>
    <p:sldId id="1138" r:id="rId14"/>
    <p:sldId id="1153" r:id="rId15"/>
    <p:sldId id="1139" r:id="rId16"/>
    <p:sldId id="1141" r:id="rId17"/>
    <p:sldId id="1142" r:id="rId18"/>
    <p:sldId id="1144" r:id="rId19"/>
    <p:sldId id="1143" r:id="rId20"/>
    <p:sldId id="1145" r:id="rId21"/>
    <p:sldId id="1146" r:id="rId22"/>
    <p:sldId id="1156" r:id="rId23"/>
    <p:sldId id="1148" r:id="rId24"/>
    <p:sldId id="1149" r:id="rId25"/>
    <p:sldId id="1152" r:id="rId26"/>
  </p:sldIdLst>
  <p:sldSz cx="12192000" cy="6858000"/>
  <p:notesSz cx="6797675" cy="9926638"/>
  <p:embeddedFontLst>
    <p:embeddedFont>
      <p:font typeface="Pretendard ExtraBold" panose="020B0600000101010101" charset="-127"/>
      <p:bold r:id="rId29"/>
    </p:embeddedFont>
    <p:embeddedFont>
      <p:font typeface="Pretendard Light" panose="020B0600000101010101" charset="-127"/>
      <p:regular r:id="rId30"/>
    </p:embeddedFont>
    <p:embeddedFont>
      <p:font typeface="맑은 고딕" panose="020B0503020000020004" pitchFamily="50" charset="-127"/>
      <p:regular r:id="rId31"/>
      <p:bold r:id="rId32"/>
    </p:embeddedFont>
    <p:embeddedFont>
      <p:font typeface="휴먼둥근헤드라인" panose="02030504000101010101" pitchFamily="18" charset="-127"/>
      <p:regular r:id="rId3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69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el" initials="M" lastIdx="7" clrIdx="0">
    <p:extLst>
      <p:ext uri="{19B8F6BF-5375-455C-9EA6-DF929625EA0E}">
        <p15:presenceInfo xmlns:p15="http://schemas.microsoft.com/office/powerpoint/2012/main" userId="Mo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F0"/>
    <a:srgbClr val="3AA1C3"/>
    <a:srgbClr val="5D8EFF"/>
    <a:srgbClr val="0037B4"/>
    <a:srgbClr val="002578"/>
    <a:srgbClr val="5C5C5C"/>
    <a:srgbClr val="FFFFFF"/>
    <a:srgbClr val="DD9C2B"/>
    <a:srgbClr val="645C71"/>
    <a:srgbClr val="619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9" autoAdjust="0"/>
    <p:restoredTop sz="94487" autoAdjust="0"/>
  </p:normalViewPr>
  <p:slideViewPr>
    <p:cSldViewPr snapToGrid="0">
      <p:cViewPr varScale="1">
        <p:scale>
          <a:sx n="107" d="100"/>
          <a:sy n="107" d="100"/>
        </p:scale>
        <p:origin x="954" y="90"/>
      </p:cViewPr>
      <p:guideLst>
        <p:guide orient="horz" pos="346"/>
        <p:guide pos="347"/>
        <p:guide orient="horz" pos="3974"/>
        <p:guide pos="7333"/>
        <p:guide pos="733"/>
        <p:guide pos="69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406" cy="497333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750" y="1"/>
            <a:ext cx="2945405" cy="497333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r">
              <a:defRPr sz="1200"/>
            </a:lvl1pPr>
          </a:lstStyle>
          <a:p>
            <a:fld id="{94D22916-5EA7-42B2-9606-742BA48A51FA}" type="datetimeFigureOut">
              <a:rPr lang="ko-KR" altLang="en-US" smtClean="0"/>
              <a:t>2025-11-13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9305"/>
            <a:ext cx="2945406" cy="497333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750" y="9429305"/>
            <a:ext cx="2945405" cy="497333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r">
              <a:defRPr sz="1200"/>
            </a:lvl1pPr>
          </a:lstStyle>
          <a:p>
            <a:fld id="{8DBD0363-4FC5-41DE-8709-3E5F3ACDE1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979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E988710-0557-41BA-80DB-0EE5CAA80FD0}" type="datetimeFigureOut">
              <a:rPr lang="ko-KR" altLang="en-US" smtClean="0"/>
              <a:t>2025-11-13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E3C3363-C801-49CE-AC31-5F56AD12F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4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-260350" y="784225"/>
            <a:ext cx="6967538" cy="39195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19C35-F705-440D-810B-E2628B87F97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1350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-260350" y="784225"/>
            <a:ext cx="6967538" cy="39195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19C35-F705-440D-810B-E2628B87F97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4924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-260350" y="784225"/>
            <a:ext cx="6967538" cy="39195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19C35-F705-440D-810B-E2628B87F97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9031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-260350" y="784225"/>
            <a:ext cx="6967538" cy="39195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19C35-F705-440D-810B-E2628B87F97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7128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-260350" y="784225"/>
            <a:ext cx="6967538" cy="39195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19C35-F705-440D-810B-E2628B87F975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0584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-260350" y="784225"/>
            <a:ext cx="6967538" cy="39195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19C35-F705-440D-810B-E2628B87F975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5884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C3363-C801-49CE-AC31-5F56AD12F79C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7205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-260350" y="784225"/>
            <a:ext cx="6967538" cy="39195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19C35-F705-440D-810B-E2628B87F975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899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12D814-90E0-47A0-AC87-54727DC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A19A7-6982-497A-8CC6-29ADB563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0C7EB-B3D2-4B9B-8BAB-F3B32E3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680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6384" y="6649279"/>
            <a:ext cx="715617" cy="258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5CA1F90E-060C-4FCA-8799-DF70E7855F94}" type="slidenum">
              <a:rPr lang="ko-KR" altLang="en-US" smtClean="0"/>
              <a:pPr algn="ctr"/>
              <a:t>‹#›</a:t>
            </a:fld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611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51D85-C73F-4533-9E12-213D669B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C94A5-C384-4707-AF5A-CD3666C55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B797F-7269-4DCC-A8FE-297E4F0D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04562-11D5-4032-BC72-9DF4A18A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0CA92-9A70-4D8F-9889-1581F8F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9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114AE-9A77-442B-8E3C-9E35C7F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413C87-7C55-4782-BB4A-F589ABEE1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75460F-031B-4F8F-A326-5E0DCEB7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4E998-91E9-4717-B63F-1EB57792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E43D9F-C5F1-4A57-B3AA-F1E73AAF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E939A-7514-4AB5-B379-F9B861A70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DF72A-6E04-41CC-B996-817AE5409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DC3A7C-7CF8-49EB-9C3C-4027F8A5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46C75-2631-4AD2-8293-BBFDB850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7EB35-0222-49C2-A006-A344B62D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F2876-D3D6-4C36-9CF0-DB6F194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20068-E57C-46E8-933A-93CB43D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FAEA-A873-4B89-893D-A3FE4D51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41ACB2-2586-4B15-A9EE-A0AB9699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B0DCCA-A1F4-4CCC-9476-AEF89413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EF83E3-73B5-446E-8064-521F65BAC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702479-CF4E-40A2-BEC9-9D7937C9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5AA256-0C71-4DA5-BF3F-6186CC98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7B615D-B1DA-4EFE-A0B5-735B0471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2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4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1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6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6" r:id="rId7"/>
    <p:sldLayoutId id="2147483707" r:id="rId8"/>
    <p:sldLayoutId id="2147483708" r:id="rId9"/>
    <p:sldLayoutId id="2147483710" r:id="rId10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265970C4-9A8B-45E1-AA8B-68AD0783A72F}"/>
              </a:ext>
            </a:extLst>
          </p:cNvPr>
          <p:cNvSpPr/>
          <p:nvPr/>
        </p:nvSpPr>
        <p:spPr bwMode="auto">
          <a:xfrm>
            <a:off x="0" y="1"/>
            <a:ext cx="12192000" cy="136524"/>
          </a:xfrm>
          <a:prstGeom prst="rect">
            <a:avLst/>
          </a:prstGeom>
          <a:gradFill flip="none" rotWithShape="1">
            <a:gsLst>
              <a:gs pos="100000">
                <a:srgbClr val="72C0D9"/>
              </a:gs>
              <a:gs pos="0">
                <a:srgbClr val="0384A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solidFill>
                <a:srgbClr val="1D7FBF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FB43E8C-9133-4FB2-B3B9-54FA17315AF9}"/>
              </a:ext>
            </a:extLst>
          </p:cNvPr>
          <p:cNvSpPr/>
          <p:nvPr/>
        </p:nvSpPr>
        <p:spPr bwMode="auto">
          <a:xfrm>
            <a:off x="0" y="6721475"/>
            <a:ext cx="12192000" cy="136525"/>
          </a:xfrm>
          <a:prstGeom prst="rect">
            <a:avLst/>
          </a:prstGeom>
          <a:gradFill flip="none" rotWithShape="1">
            <a:gsLst>
              <a:gs pos="100000">
                <a:srgbClr val="72C0D9"/>
              </a:gs>
              <a:gs pos="0">
                <a:srgbClr val="0384A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solidFill>
                <a:srgbClr val="1D7FB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7CF361-BFAA-6ADE-ECFE-F99EAC228007}"/>
              </a:ext>
            </a:extLst>
          </p:cNvPr>
          <p:cNvSpPr txBox="1"/>
          <p:nvPr/>
        </p:nvSpPr>
        <p:spPr>
          <a:xfrm>
            <a:off x="3733656" y="1900721"/>
            <a:ext cx="8043870" cy="1896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372240">
              <a:lnSpc>
                <a:spcPct val="120000"/>
              </a:lnSpc>
              <a:defRPr/>
            </a:pPr>
            <a:r>
              <a:rPr lang="ko-KR" altLang="en-US" sz="5400" b="1" spc="-138" dirty="0" err="1">
                <a:solidFill>
                  <a:srgbClr val="0384AD"/>
                </a:solidFill>
                <a:latin typeface="맑은 고딕"/>
                <a:ea typeface="맑은 고딕"/>
              </a:rPr>
              <a:t>산업안전포털</a:t>
            </a:r>
            <a:br>
              <a:rPr lang="en-US" altLang="ko-KR" sz="5400" b="1" spc="-138" dirty="0">
                <a:solidFill>
                  <a:srgbClr val="0384AD"/>
                </a:solidFill>
                <a:latin typeface="맑은 고딕"/>
                <a:ea typeface="맑은 고딕"/>
              </a:rPr>
            </a:br>
            <a:r>
              <a:rPr lang="ko-KR" altLang="en-US" sz="5400" b="1" spc="-138" dirty="0">
                <a:solidFill>
                  <a:srgbClr val="0384AD"/>
                </a:solidFill>
                <a:latin typeface="맑은 고딕"/>
                <a:ea typeface="맑은 고딕"/>
              </a:rPr>
              <a:t>위험성평가</a:t>
            </a:r>
            <a:r>
              <a:rPr lang="en-US" altLang="ko-KR" sz="5400" b="1" spc="-138" dirty="0">
                <a:solidFill>
                  <a:srgbClr val="0384AD"/>
                </a:solidFill>
                <a:latin typeface="맑은 고딕"/>
                <a:ea typeface="맑은 고딕"/>
              </a:rPr>
              <a:t>(KRAS) </a:t>
            </a:r>
            <a:r>
              <a:rPr lang="ko-KR" altLang="en-US" sz="5400" b="1" spc="-138" dirty="0">
                <a:solidFill>
                  <a:srgbClr val="0384AD"/>
                </a:solidFill>
                <a:latin typeface="맑은 고딕"/>
                <a:ea typeface="맑은 고딕"/>
              </a:rPr>
              <a:t>매뉴얼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35E9F8F-C1B0-42E4-AB1E-9D40222C8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CA1F90E-060C-4FCA-8799-DF70E7855F94}" type="slidenum">
              <a:rPr lang="ko-KR" altLang="en-US" smtClean="0"/>
              <a:pPr algn="ctr"/>
              <a:t>1</a:t>
            </a:fld>
            <a:r>
              <a:rPr lang="ko-KR" altLang="en-US"/>
              <a:t> 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1EED05C-CD22-4B72-B1D1-9D9652808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341" y="5863118"/>
            <a:ext cx="1654260" cy="5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69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6B634B2E-885F-4F82-AF6A-C544CF07E461}"/>
              </a:ext>
            </a:extLst>
          </p:cNvPr>
          <p:cNvSpPr/>
          <p:nvPr/>
        </p:nvSpPr>
        <p:spPr bwMode="auto">
          <a:xfrm>
            <a:off x="0" y="6248516"/>
            <a:ext cx="12192000" cy="609484"/>
          </a:xfrm>
          <a:prstGeom prst="rect">
            <a:avLst/>
          </a:prstGeom>
          <a:gradFill flip="none" rotWithShape="1">
            <a:gsLst>
              <a:gs pos="100000">
                <a:srgbClr val="72C0D9"/>
              </a:gs>
              <a:gs pos="0">
                <a:srgbClr val="0384A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solidFill>
                <a:srgbClr val="1D7FB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5CA1F90E-060C-4FCA-8799-DF70E7855F94}" type="slidenum">
              <a:rPr lang="ko-KR" altLang="en-US" smtClean="0"/>
              <a:pPr algn="ctr"/>
              <a:t>10</a:t>
            </a:fld>
            <a:r>
              <a:rPr lang="ko-KR" altLang="en-US" dirty="0"/>
              <a:t> 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8CA3555-27A8-4A7B-A18F-C4DBFC7B2183}"/>
              </a:ext>
            </a:extLst>
          </p:cNvPr>
          <p:cNvSpPr/>
          <p:nvPr/>
        </p:nvSpPr>
        <p:spPr bwMode="auto">
          <a:xfrm>
            <a:off x="0" y="-1240"/>
            <a:ext cx="12192000" cy="609484"/>
          </a:xfrm>
          <a:prstGeom prst="rect">
            <a:avLst/>
          </a:prstGeom>
          <a:gradFill flip="none" rotWithShape="1">
            <a:gsLst>
              <a:gs pos="100000">
                <a:srgbClr val="72C0D9"/>
              </a:gs>
              <a:gs pos="0">
                <a:srgbClr val="0384A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solidFill>
                <a:srgbClr val="1D7FB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한쪽 모서리가 둥근 사각형 63">
            <a:extLst>
              <a:ext uri="{FF2B5EF4-FFF2-40B4-BE49-F238E27FC236}">
                <a16:creationId xmlns:a16="http://schemas.microsoft.com/office/drawing/2014/main" id="{AB58A0C2-506F-437F-8283-90468E80F6A4}"/>
              </a:ext>
            </a:extLst>
          </p:cNvPr>
          <p:cNvSpPr/>
          <p:nvPr/>
        </p:nvSpPr>
        <p:spPr bwMode="auto">
          <a:xfrm>
            <a:off x="-1" y="303501"/>
            <a:ext cx="12001388" cy="6296082"/>
          </a:xfrm>
          <a:prstGeom prst="round1Rect">
            <a:avLst>
              <a:gd name="adj" fmla="val 6963"/>
            </a:avLst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dist="63500" algn="l" rotWithShape="0">
              <a:prstClr val="black">
                <a:alpha val="20000"/>
              </a:prstClr>
            </a:outerShdw>
          </a:effectLst>
        </p:spPr>
        <p:txBody>
          <a:bodyPr wrap="none" lIns="15265" tIns="9159" rIns="15265" bIns="9159" rtlCol="0" anchor="ctr"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marL="164127" defTabSz="775208" eaLnBrk="0" fontAlgn="ctr" latinLnBrk="0" hangingPunct="0"/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8" name="직선 연결선 67"/>
          <p:cNvCxnSpPr>
            <a:cxnSpLocks/>
          </p:cNvCxnSpPr>
          <p:nvPr/>
        </p:nvCxnSpPr>
        <p:spPr>
          <a:xfrm>
            <a:off x="2039684" y="3451542"/>
            <a:ext cx="7920000" cy="0"/>
          </a:xfrm>
          <a:prstGeom prst="line">
            <a:avLst/>
          </a:prstGeom>
          <a:ln w="25400">
            <a:solidFill>
              <a:srgbClr val="088E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98541" y="2692146"/>
            <a:ext cx="3202287" cy="6070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rtlCol="0">
            <a:spAutoFit/>
            <a:sp3d>
              <a:bevelT w="0"/>
            </a:sp3d>
          </a:bodyPr>
          <a:lstStyle/>
          <a:p>
            <a:pPr algn="r" defTabSz="372240">
              <a:lnSpc>
                <a:spcPct val="120000"/>
              </a:lnSpc>
              <a:defRPr/>
            </a:pPr>
            <a:r>
              <a:rPr lang="ko-KR" altLang="en-US" sz="3600" b="1" spc="-138" dirty="0">
                <a:solidFill>
                  <a:srgbClr val="0384AD"/>
                </a:solidFill>
                <a:ea typeface="맑은 고딕"/>
              </a:rPr>
              <a:t>위험성평가 등록</a:t>
            </a:r>
            <a:endParaRPr lang="ko-KR" altLang="en-US" sz="3600" b="1" spc="-138" dirty="0">
              <a:solidFill>
                <a:srgbClr val="0384AD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020700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DCB318D4-F0E7-4507-9881-DFAF1E22E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6" y="1627500"/>
            <a:ext cx="7325715" cy="4773300"/>
          </a:xfrm>
          <a:prstGeom prst="rect">
            <a:avLst/>
          </a:prstGeom>
        </p:spPr>
      </p:pic>
      <p:sp>
        <p:nvSpPr>
          <p:cNvPr id="2" name="모서리가 둥근 직사각형 43">
            <a:extLst>
              <a:ext uri="{FF2B5EF4-FFF2-40B4-BE49-F238E27FC236}">
                <a16:creationId xmlns:a16="http://schemas.microsoft.com/office/drawing/2014/main" id="{29B1D7CC-D544-405B-B08F-24797C0F5A35}"/>
              </a:ext>
            </a:extLst>
          </p:cNvPr>
          <p:cNvSpPr/>
          <p:nvPr/>
        </p:nvSpPr>
        <p:spPr>
          <a:xfrm>
            <a:off x="394447" y="822065"/>
            <a:ext cx="11606940" cy="408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latinLnBrk="0">
              <a:lnSpc>
                <a:spcPct val="13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○ 위험성평가를 실시하기 위해 로그인 후 상단 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KRAS(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위험성평가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)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를 클릭하여 위험성평가 실시에 접근합니다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  <a:endParaRPr lang="id-ID" altLang="ko-KR" sz="1600" b="1" spc="-5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Light" panose="02000403000000020004" pitchFamily="50" charset="-127"/>
            </a:endParaRPr>
          </a:p>
        </p:txBody>
      </p:sp>
      <p:sp>
        <p:nvSpPr>
          <p:cNvPr id="4" name="모서리가 둥근 직사각형 32">
            <a:extLst>
              <a:ext uri="{FF2B5EF4-FFF2-40B4-BE49-F238E27FC236}">
                <a16:creationId xmlns:a16="http://schemas.microsoft.com/office/drawing/2014/main" id="{072FC32B-6F24-4388-A236-A735DBC44E79}"/>
              </a:ext>
            </a:extLst>
          </p:cNvPr>
          <p:cNvSpPr/>
          <p:nvPr/>
        </p:nvSpPr>
        <p:spPr>
          <a:xfrm>
            <a:off x="4337310" y="1806993"/>
            <a:ext cx="1084547" cy="417239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2029D8D9-0BF5-41F0-92BB-BE59C3A4D7EF}"/>
              </a:ext>
            </a:extLst>
          </p:cNvPr>
          <p:cNvSpPr/>
          <p:nvPr/>
        </p:nvSpPr>
        <p:spPr>
          <a:xfrm>
            <a:off x="5423406" y="1772289"/>
            <a:ext cx="214236" cy="2214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1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75AE421-70AB-48E9-985E-25688A583619}"/>
              </a:ext>
            </a:extLst>
          </p:cNvPr>
          <p:cNvSpPr/>
          <p:nvPr/>
        </p:nvSpPr>
        <p:spPr>
          <a:xfrm>
            <a:off x="394447" y="1458191"/>
            <a:ext cx="7494494" cy="5125017"/>
          </a:xfrm>
          <a:prstGeom prst="rect">
            <a:avLst/>
          </a:prstGeom>
          <a:noFill/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75DB336-9645-42E6-AAA4-9C2D74E3B5BB}"/>
              </a:ext>
            </a:extLst>
          </p:cNvPr>
          <p:cNvSpPr/>
          <p:nvPr/>
        </p:nvSpPr>
        <p:spPr>
          <a:xfrm>
            <a:off x="8104726" y="1458191"/>
            <a:ext cx="3896661" cy="3386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화면 기능 설명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55F79AF-5071-4431-8AF8-22512FDDA3A6}"/>
              </a:ext>
            </a:extLst>
          </p:cNvPr>
          <p:cNvSpPr/>
          <p:nvPr/>
        </p:nvSpPr>
        <p:spPr>
          <a:xfrm>
            <a:off x="8104726" y="1930524"/>
            <a:ext cx="3896661" cy="4652683"/>
          </a:xfrm>
          <a:prstGeom prst="rect">
            <a:avLst/>
          </a:prstGeom>
          <a:noFill/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440000" latinLnBrk="0">
              <a:lnSpc>
                <a:spcPct val="15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① 홈페이지 상단 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KRAS(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위험성평가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)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메뉴를 클릭합니다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marL="180000" indent="-1440000" latinLnBrk="0">
              <a:lnSpc>
                <a:spcPct val="15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② 위험성평가 실시를 클릭합니다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  <a:endParaRPr lang="en-US" altLang="ko-KR" sz="1600" spc="-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91EB0235-C8C8-4D40-8BBC-BC4093F1CAF9}"/>
              </a:ext>
            </a:extLst>
          </p:cNvPr>
          <p:cNvSpPr/>
          <p:nvPr/>
        </p:nvSpPr>
        <p:spPr bwMode="auto">
          <a:xfrm>
            <a:off x="0" y="-1240"/>
            <a:ext cx="12192000" cy="609484"/>
          </a:xfrm>
          <a:prstGeom prst="rect">
            <a:avLst/>
          </a:prstGeom>
          <a:gradFill flip="none" rotWithShape="1">
            <a:gsLst>
              <a:gs pos="100000">
                <a:srgbClr val="72C0D9"/>
              </a:gs>
              <a:gs pos="0">
                <a:srgbClr val="0384A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solidFill>
                <a:srgbClr val="1D7FBF"/>
              </a:solidFill>
            </a:endParaRPr>
          </a:p>
        </p:txBody>
      </p:sp>
      <p:sp>
        <p:nvSpPr>
          <p:cNvPr id="29" name="한쪽 모서리가 둥근 사각형 63">
            <a:extLst>
              <a:ext uri="{FF2B5EF4-FFF2-40B4-BE49-F238E27FC236}">
                <a16:creationId xmlns:a16="http://schemas.microsoft.com/office/drawing/2014/main" id="{CA5DAF9A-3410-4C5F-9813-2FB9E38FCDA5}"/>
              </a:ext>
            </a:extLst>
          </p:cNvPr>
          <p:cNvSpPr/>
          <p:nvPr/>
        </p:nvSpPr>
        <p:spPr bwMode="auto">
          <a:xfrm>
            <a:off x="0" y="158569"/>
            <a:ext cx="12001387" cy="486197"/>
          </a:xfrm>
          <a:prstGeom prst="round1Rect">
            <a:avLst>
              <a:gd name="adj" fmla="val 6963"/>
            </a:avLst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dist="63500" algn="l" rotWithShape="0">
              <a:prstClr val="black">
                <a:alpha val="20000"/>
              </a:prstClr>
            </a:outerShdw>
          </a:effectLst>
        </p:spPr>
        <p:txBody>
          <a:bodyPr wrap="none" lIns="15265" tIns="9159" rIns="15265" bIns="9159" rtlCol="0" anchor="ctr"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marL="164127" defTabSz="775208" eaLnBrk="0" fontAlgn="ctr" latinLnBrk="0" hangingPunct="0"/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등록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생성</a:t>
            </a:r>
            <a:endParaRPr lang="ko-KR" altLang="en-US" sz="1292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5BBCF3A-6864-48A3-A896-9256DA512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CA1F90E-060C-4FCA-8799-DF70E7855F94}" type="slidenum">
              <a:rPr lang="ko-KR" altLang="en-US" smtClean="0"/>
              <a:pPr algn="ctr"/>
              <a:t>11</a:t>
            </a:fld>
            <a:r>
              <a:rPr lang="ko-KR" altLang="en-US"/>
              <a:t> 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CD0B621-ABA2-4453-9C2B-9660B7F17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6" y="3749693"/>
            <a:ext cx="7325715" cy="2742311"/>
          </a:xfrm>
          <a:prstGeom prst="rect">
            <a:avLst/>
          </a:prstGeom>
        </p:spPr>
      </p:pic>
      <p:sp>
        <p:nvSpPr>
          <p:cNvPr id="20" name="모서리가 둥근 직사각형 32">
            <a:extLst>
              <a:ext uri="{FF2B5EF4-FFF2-40B4-BE49-F238E27FC236}">
                <a16:creationId xmlns:a16="http://schemas.microsoft.com/office/drawing/2014/main" id="{60E02622-6AFE-4E30-A1F6-7525A4304F66}"/>
              </a:ext>
            </a:extLst>
          </p:cNvPr>
          <p:cNvSpPr/>
          <p:nvPr/>
        </p:nvSpPr>
        <p:spPr>
          <a:xfrm>
            <a:off x="2562298" y="4703609"/>
            <a:ext cx="1084547" cy="417239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2234875C-0EE0-4097-A047-51889015F4AD}"/>
              </a:ext>
            </a:extLst>
          </p:cNvPr>
          <p:cNvSpPr/>
          <p:nvPr/>
        </p:nvSpPr>
        <p:spPr>
          <a:xfrm>
            <a:off x="3676288" y="4582120"/>
            <a:ext cx="224808" cy="2429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2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8940829-4E56-42CE-A677-EF9ADA2A91D5}"/>
              </a:ext>
            </a:extLst>
          </p:cNvPr>
          <p:cNvSpPr/>
          <p:nvPr/>
        </p:nvSpPr>
        <p:spPr>
          <a:xfrm>
            <a:off x="394446" y="3749693"/>
            <a:ext cx="7494494" cy="2826965"/>
          </a:xfrm>
          <a:prstGeom prst="rect">
            <a:avLst/>
          </a:prstGeom>
          <a:noFill/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22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6ECC4EE8-4A1E-460E-907D-C0EE2EFC4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52" y="1571444"/>
            <a:ext cx="7182648" cy="4814540"/>
          </a:xfrm>
          <a:prstGeom prst="rect">
            <a:avLst/>
          </a:prstGeom>
        </p:spPr>
      </p:pic>
      <p:sp>
        <p:nvSpPr>
          <p:cNvPr id="2" name="모서리가 둥근 직사각형 43">
            <a:extLst>
              <a:ext uri="{FF2B5EF4-FFF2-40B4-BE49-F238E27FC236}">
                <a16:creationId xmlns:a16="http://schemas.microsoft.com/office/drawing/2014/main" id="{29B1D7CC-D544-405B-B08F-24797C0F5A35}"/>
              </a:ext>
            </a:extLst>
          </p:cNvPr>
          <p:cNvSpPr/>
          <p:nvPr/>
        </p:nvSpPr>
        <p:spPr>
          <a:xfrm>
            <a:off x="394447" y="822065"/>
            <a:ext cx="11606940" cy="408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latinLnBrk="0">
              <a:lnSpc>
                <a:spcPct val="13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○ 위험성평가를 실시하기 위해 로그인 후 위험성평가 목록부터 생성 하여야 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 </a:t>
            </a:r>
            <a:endParaRPr lang="id-ID" altLang="ko-KR" sz="1600" b="1" spc="-5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Light" panose="02000403000000020004" pitchFamily="50" charset="-127"/>
            </a:endParaRPr>
          </a:p>
        </p:txBody>
      </p:sp>
      <p:sp>
        <p:nvSpPr>
          <p:cNvPr id="4" name="모서리가 둥근 직사각형 32">
            <a:extLst>
              <a:ext uri="{FF2B5EF4-FFF2-40B4-BE49-F238E27FC236}">
                <a16:creationId xmlns:a16="http://schemas.microsoft.com/office/drawing/2014/main" id="{072FC32B-6F24-4388-A236-A735DBC44E79}"/>
              </a:ext>
            </a:extLst>
          </p:cNvPr>
          <p:cNvSpPr/>
          <p:nvPr/>
        </p:nvSpPr>
        <p:spPr>
          <a:xfrm>
            <a:off x="7008793" y="2404240"/>
            <a:ext cx="638278" cy="527985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5" name="모서리가 둥근 직사각형 32">
            <a:extLst>
              <a:ext uri="{FF2B5EF4-FFF2-40B4-BE49-F238E27FC236}">
                <a16:creationId xmlns:a16="http://schemas.microsoft.com/office/drawing/2014/main" id="{C16E26DB-F79C-4D83-B10A-4757DD9AEA88}"/>
              </a:ext>
            </a:extLst>
          </p:cNvPr>
          <p:cNvSpPr/>
          <p:nvPr/>
        </p:nvSpPr>
        <p:spPr>
          <a:xfrm>
            <a:off x="7055638" y="5796951"/>
            <a:ext cx="686262" cy="526280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2029D8D9-0BF5-41F0-92BB-BE59C3A4D7EF}"/>
              </a:ext>
            </a:extLst>
          </p:cNvPr>
          <p:cNvSpPr/>
          <p:nvPr/>
        </p:nvSpPr>
        <p:spPr>
          <a:xfrm>
            <a:off x="6770143" y="2224232"/>
            <a:ext cx="214236" cy="2214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1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2234875C-0EE0-4097-A047-51889015F4AD}"/>
              </a:ext>
            </a:extLst>
          </p:cNvPr>
          <p:cNvSpPr/>
          <p:nvPr/>
        </p:nvSpPr>
        <p:spPr>
          <a:xfrm>
            <a:off x="6795831" y="5675462"/>
            <a:ext cx="224808" cy="2429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2</a:t>
            </a:r>
            <a:endParaRPr lang="ko-KR" altLang="en-US" sz="1300" b="1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75AE421-70AB-48E9-985E-25688A583619}"/>
              </a:ext>
            </a:extLst>
          </p:cNvPr>
          <p:cNvSpPr/>
          <p:nvPr/>
        </p:nvSpPr>
        <p:spPr>
          <a:xfrm>
            <a:off x="394447" y="1458191"/>
            <a:ext cx="7494494" cy="5125017"/>
          </a:xfrm>
          <a:prstGeom prst="rect">
            <a:avLst/>
          </a:prstGeom>
          <a:noFill/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75DB336-9645-42E6-AAA4-9C2D74E3B5BB}"/>
              </a:ext>
            </a:extLst>
          </p:cNvPr>
          <p:cNvSpPr/>
          <p:nvPr/>
        </p:nvSpPr>
        <p:spPr>
          <a:xfrm>
            <a:off x="8104726" y="1458191"/>
            <a:ext cx="3896661" cy="3386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화면 기능 설명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55F79AF-5071-4431-8AF8-22512FDDA3A6}"/>
              </a:ext>
            </a:extLst>
          </p:cNvPr>
          <p:cNvSpPr/>
          <p:nvPr/>
        </p:nvSpPr>
        <p:spPr>
          <a:xfrm>
            <a:off x="8104726" y="1930524"/>
            <a:ext cx="3896661" cy="4652683"/>
          </a:xfrm>
          <a:prstGeom prst="rect">
            <a:avLst/>
          </a:prstGeom>
          <a:noFill/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440000" latinLnBrk="0">
              <a:lnSpc>
                <a:spcPct val="15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① 각 연도별 실시한 위험성평가를 확인할 수 있습니다</a:t>
            </a:r>
            <a:r>
              <a:rPr lang="en-US" altLang="ko-KR" sz="12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marL="180000" indent="-1440000" latinLnBrk="0">
              <a:lnSpc>
                <a:spcPct val="15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② 위험성평가 목록을 생성하기 위하여 등록 버튼을 클릭합니다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  <a:endParaRPr lang="en-US" altLang="ko-KR" sz="1200" b="1" spc="-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Light" panose="02000403000000020004" pitchFamily="50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sz="1600" spc="-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91EB0235-C8C8-4D40-8BBC-BC4093F1CAF9}"/>
              </a:ext>
            </a:extLst>
          </p:cNvPr>
          <p:cNvSpPr/>
          <p:nvPr/>
        </p:nvSpPr>
        <p:spPr bwMode="auto">
          <a:xfrm>
            <a:off x="0" y="-1240"/>
            <a:ext cx="12192000" cy="609484"/>
          </a:xfrm>
          <a:prstGeom prst="rect">
            <a:avLst/>
          </a:prstGeom>
          <a:gradFill flip="none" rotWithShape="1">
            <a:gsLst>
              <a:gs pos="100000">
                <a:srgbClr val="72C0D9"/>
              </a:gs>
              <a:gs pos="0">
                <a:srgbClr val="0384A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solidFill>
                <a:srgbClr val="1D7FBF"/>
              </a:solidFill>
            </a:endParaRPr>
          </a:p>
        </p:txBody>
      </p:sp>
      <p:sp>
        <p:nvSpPr>
          <p:cNvPr id="29" name="한쪽 모서리가 둥근 사각형 63">
            <a:extLst>
              <a:ext uri="{FF2B5EF4-FFF2-40B4-BE49-F238E27FC236}">
                <a16:creationId xmlns:a16="http://schemas.microsoft.com/office/drawing/2014/main" id="{CA5DAF9A-3410-4C5F-9813-2FB9E38FCDA5}"/>
              </a:ext>
            </a:extLst>
          </p:cNvPr>
          <p:cNvSpPr/>
          <p:nvPr/>
        </p:nvSpPr>
        <p:spPr bwMode="auto">
          <a:xfrm>
            <a:off x="0" y="158569"/>
            <a:ext cx="12001387" cy="486197"/>
          </a:xfrm>
          <a:prstGeom prst="round1Rect">
            <a:avLst>
              <a:gd name="adj" fmla="val 6963"/>
            </a:avLst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dist="63500" algn="l" rotWithShape="0">
              <a:prstClr val="black">
                <a:alpha val="20000"/>
              </a:prstClr>
            </a:outerShdw>
          </a:effectLst>
        </p:spPr>
        <p:txBody>
          <a:bodyPr wrap="none" lIns="15265" tIns="9159" rIns="15265" bIns="9159" rtlCol="0" anchor="ctr"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marL="164127" defTabSz="775208" eaLnBrk="0" fontAlgn="ctr" latinLnBrk="0" hangingPunct="0"/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등록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생성</a:t>
            </a:r>
            <a:endParaRPr lang="ko-KR" altLang="en-US" sz="1292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5BBCF3A-6864-48A3-A896-9256DA512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CA1F90E-060C-4FCA-8799-DF70E7855F94}" type="slidenum">
              <a:rPr lang="ko-KR" altLang="en-US" smtClean="0"/>
              <a:pPr algn="ctr"/>
              <a:t>12</a:t>
            </a:fld>
            <a:r>
              <a:rPr lang="ko-KR" altLang="en-US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190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2A1A19C5-416B-4F3C-A598-31995547BF7A}"/>
              </a:ext>
            </a:extLst>
          </p:cNvPr>
          <p:cNvSpPr/>
          <p:nvPr/>
        </p:nvSpPr>
        <p:spPr>
          <a:xfrm>
            <a:off x="0" y="-67"/>
            <a:ext cx="12192000" cy="6858067"/>
          </a:xfrm>
          <a:custGeom>
            <a:avLst/>
            <a:gdLst>
              <a:gd name="connsiteX0" fmla="*/ 0 w 1500083"/>
              <a:gd name="connsiteY0" fmla="*/ 0 h 877807"/>
              <a:gd name="connsiteX1" fmla="*/ 1024053 w 1500083"/>
              <a:gd name="connsiteY1" fmla="*/ 0 h 877807"/>
              <a:gd name="connsiteX2" fmla="*/ 1024054 w 1500083"/>
              <a:gd name="connsiteY2" fmla="*/ 1 h 877807"/>
              <a:gd name="connsiteX3" fmla="*/ 1500083 w 1500083"/>
              <a:gd name="connsiteY3" fmla="*/ 1 h 877807"/>
              <a:gd name="connsiteX4" fmla="*/ 1500083 w 1500083"/>
              <a:gd name="connsiteY4" fmla="*/ 877807 h 877807"/>
              <a:gd name="connsiteX5" fmla="*/ 1024051 w 1500083"/>
              <a:gd name="connsiteY5" fmla="*/ 877807 h 877807"/>
              <a:gd name="connsiteX6" fmla="*/ 1024052 w 1500083"/>
              <a:gd name="connsiteY6" fmla="*/ 877806 h 877807"/>
              <a:gd name="connsiteX7" fmla="*/ 0 w 1500083"/>
              <a:gd name="connsiteY7" fmla="*/ 877806 h 87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0083" h="877807">
                <a:moveTo>
                  <a:pt x="0" y="0"/>
                </a:moveTo>
                <a:lnTo>
                  <a:pt x="1024053" y="0"/>
                </a:lnTo>
                <a:lnTo>
                  <a:pt x="1024054" y="1"/>
                </a:lnTo>
                <a:lnTo>
                  <a:pt x="1500083" y="1"/>
                </a:lnTo>
                <a:lnTo>
                  <a:pt x="1500083" y="877807"/>
                </a:lnTo>
                <a:lnTo>
                  <a:pt x="1024051" y="877807"/>
                </a:lnTo>
                <a:lnTo>
                  <a:pt x="1024052" y="877806"/>
                </a:lnTo>
                <a:lnTo>
                  <a:pt x="0" y="8778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2856E60-E407-48E6-9670-A5926E9D0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1" y="1627499"/>
            <a:ext cx="3488079" cy="452204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30DFC4D-2BB7-4346-805C-EBA16FD3F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821" y="1627499"/>
            <a:ext cx="3488079" cy="4654219"/>
          </a:xfrm>
          <a:prstGeom prst="rect">
            <a:avLst/>
          </a:prstGeom>
        </p:spPr>
      </p:pic>
      <p:sp>
        <p:nvSpPr>
          <p:cNvPr id="4" name="모서리가 둥근 직사각형 32">
            <a:extLst>
              <a:ext uri="{FF2B5EF4-FFF2-40B4-BE49-F238E27FC236}">
                <a16:creationId xmlns:a16="http://schemas.microsoft.com/office/drawing/2014/main" id="{072FC32B-6F24-4388-A236-A735DBC44E79}"/>
              </a:ext>
            </a:extLst>
          </p:cNvPr>
          <p:cNvSpPr/>
          <p:nvPr/>
        </p:nvSpPr>
        <p:spPr>
          <a:xfrm>
            <a:off x="535867" y="3249830"/>
            <a:ext cx="254708" cy="2899709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5" name="모서리가 둥근 직사각형 32">
            <a:extLst>
              <a:ext uri="{FF2B5EF4-FFF2-40B4-BE49-F238E27FC236}">
                <a16:creationId xmlns:a16="http://schemas.microsoft.com/office/drawing/2014/main" id="{C16E26DB-F79C-4D83-B10A-4757DD9AEA88}"/>
              </a:ext>
            </a:extLst>
          </p:cNvPr>
          <p:cNvSpPr/>
          <p:nvPr/>
        </p:nvSpPr>
        <p:spPr>
          <a:xfrm>
            <a:off x="4305984" y="4699683"/>
            <a:ext cx="3435915" cy="1364131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2029D8D9-0BF5-41F0-92BB-BE59C3A4D7EF}"/>
              </a:ext>
            </a:extLst>
          </p:cNvPr>
          <p:cNvSpPr/>
          <p:nvPr/>
        </p:nvSpPr>
        <p:spPr>
          <a:xfrm>
            <a:off x="531471" y="2989415"/>
            <a:ext cx="214236" cy="2214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1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2234875C-0EE0-4097-A047-51889015F4AD}"/>
              </a:ext>
            </a:extLst>
          </p:cNvPr>
          <p:cNvSpPr/>
          <p:nvPr/>
        </p:nvSpPr>
        <p:spPr>
          <a:xfrm>
            <a:off x="4131673" y="4398193"/>
            <a:ext cx="224808" cy="2429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2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75AE421-70AB-48E9-985E-25688A583619}"/>
              </a:ext>
            </a:extLst>
          </p:cNvPr>
          <p:cNvSpPr/>
          <p:nvPr/>
        </p:nvSpPr>
        <p:spPr>
          <a:xfrm>
            <a:off x="394447" y="1458191"/>
            <a:ext cx="7494494" cy="5125017"/>
          </a:xfrm>
          <a:prstGeom prst="rect">
            <a:avLst/>
          </a:prstGeom>
          <a:noFill/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75DB336-9645-42E6-AAA4-9C2D74E3B5BB}"/>
              </a:ext>
            </a:extLst>
          </p:cNvPr>
          <p:cNvSpPr/>
          <p:nvPr/>
        </p:nvSpPr>
        <p:spPr>
          <a:xfrm>
            <a:off x="8104726" y="1458191"/>
            <a:ext cx="3896661" cy="3386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화면 기능 설명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55F79AF-5071-4431-8AF8-22512FDDA3A6}"/>
              </a:ext>
            </a:extLst>
          </p:cNvPr>
          <p:cNvSpPr/>
          <p:nvPr/>
        </p:nvSpPr>
        <p:spPr>
          <a:xfrm>
            <a:off x="8104726" y="1930524"/>
            <a:ext cx="3896661" cy="4652683"/>
          </a:xfrm>
          <a:prstGeom prst="rect">
            <a:avLst/>
          </a:prstGeom>
          <a:noFill/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440000" latinLnBrk="0">
              <a:lnSpc>
                <a:spcPct val="15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① 사전 체크리스트를 읽고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위험성 평가 실시를 위한 준비과정을 확인합니다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  </a:t>
            </a:r>
            <a:endParaRPr lang="en-US" altLang="ko-KR" sz="1600" b="1" spc="-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Light" panose="02000403000000020004" pitchFamily="50" charset="-127"/>
            </a:endParaRPr>
          </a:p>
          <a:p>
            <a:pPr marL="180000" indent="-1440000" latinLnBrk="0">
              <a:lnSpc>
                <a:spcPct val="15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② 위험성평가명을 작성하고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이번에 실시할 위험성평가의 구분을 입력합니다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  <a:r>
              <a:rPr lang="en-US" altLang="ko-KR" sz="12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(</a:t>
            </a:r>
            <a:r>
              <a:rPr lang="ko-KR" altLang="en-US" sz="12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최초</a:t>
            </a:r>
            <a:r>
              <a:rPr lang="en-US" altLang="ko-KR" sz="12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·</a:t>
            </a:r>
            <a:r>
              <a:rPr lang="ko-KR" altLang="en-US" sz="12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정기</a:t>
            </a:r>
            <a:r>
              <a:rPr lang="en-US" altLang="ko-KR" sz="12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·</a:t>
            </a:r>
            <a:r>
              <a:rPr lang="ko-KR" altLang="en-US" sz="12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수시</a:t>
            </a:r>
            <a:r>
              <a:rPr lang="en-US" altLang="ko-KR" sz="12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·</a:t>
            </a:r>
            <a:r>
              <a:rPr lang="ko-KR" altLang="en-US" sz="12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상시평가</a:t>
            </a:r>
            <a:r>
              <a:rPr lang="en-US" altLang="ko-KR" sz="12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)</a:t>
            </a:r>
          </a:p>
          <a:p>
            <a:pPr marL="180000" indent="-1440000" latinLnBrk="0">
              <a:lnSpc>
                <a:spcPct val="15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③ 사업장에서 작성한 위험성평가 실시규정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(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절차서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)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을 바탕으로 평가 방법과 평가척도를 선택합니다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marL="180000" indent="-1440000" latinLnBrk="0">
              <a:lnSpc>
                <a:spcPct val="150000"/>
              </a:lnSpc>
            </a:pPr>
            <a:r>
              <a:rPr lang="en-US" altLang="ko-KR" sz="1400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※ </a:t>
            </a:r>
            <a:r>
              <a:rPr lang="ko-KR" altLang="en-US" sz="1400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빈도</a:t>
            </a:r>
            <a:r>
              <a:rPr lang="en-US" altLang="ko-KR" sz="1400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·</a:t>
            </a:r>
            <a:r>
              <a:rPr lang="ko-KR" altLang="en-US" sz="1400" spc="-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강도법</a:t>
            </a:r>
            <a:r>
              <a:rPr lang="ko-KR" altLang="en-US" sz="1400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 선택 시 점수 별 허용가능 위험성 여부 기준을 추가로 입력할 수 있습니다</a:t>
            </a:r>
            <a:r>
              <a:rPr lang="en-US" altLang="ko-KR" sz="1400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</a:p>
        </p:txBody>
      </p:sp>
      <p:sp>
        <p:nvSpPr>
          <p:cNvPr id="28" name="모서리가 둥근 직사각형 43">
            <a:extLst>
              <a:ext uri="{FF2B5EF4-FFF2-40B4-BE49-F238E27FC236}">
                <a16:creationId xmlns:a16="http://schemas.microsoft.com/office/drawing/2014/main" id="{71F9CD06-67F1-4696-B7D4-E387E8EDA60E}"/>
              </a:ext>
            </a:extLst>
          </p:cNvPr>
          <p:cNvSpPr/>
          <p:nvPr/>
        </p:nvSpPr>
        <p:spPr>
          <a:xfrm>
            <a:off x="394447" y="822065"/>
            <a:ext cx="11606940" cy="408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latinLnBrk="0">
              <a:lnSpc>
                <a:spcPct val="13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○ 위험성평가를 실시하기 위해 로그인 후 위험성평가 목록부터 생성 하여야 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 </a:t>
            </a:r>
            <a:endParaRPr lang="id-ID" altLang="ko-KR" sz="1600" b="1" spc="-5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Light" panose="0200040300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7E0314E7-B7C6-41F7-A92A-010B03EC65EB}"/>
              </a:ext>
            </a:extLst>
          </p:cNvPr>
          <p:cNvSpPr/>
          <p:nvPr/>
        </p:nvSpPr>
        <p:spPr bwMode="auto">
          <a:xfrm>
            <a:off x="0" y="-1240"/>
            <a:ext cx="12192000" cy="609484"/>
          </a:xfrm>
          <a:prstGeom prst="rect">
            <a:avLst/>
          </a:prstGeom>
          <a:gradFill flip="none" rotWithShape="1">
            <a:gsLst>
              <a:gs pos="100000">
                <a:srgbClr val="72C0D9"/>
              </a:gs>
              <a:gs pos="0">
                <a:srgbClr val="0384A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solidFill>
                <a:srgbClr val="1D7FBF"/>
              </a:solidFill>
            </a:endParaRPr>
          </a:p>
        </p:txBody>
      </p:sp>
      <p:sp>
        <p:nvSpPr>
          <p:cNvPr id="36" name="한쪽 모서리가 둥근 사각형 63">
            <a:extLst>
              <a:ext uri="{FF2B5EF4-FFF2-40B4-BE49-F238E27FC236}">
                <a16:creationId xmlns:a16="http://schemas.microsoft.com/office/drawing/2014/main" id="{F087B364-C8C8-4235-A7FB-11CD43A47A14}"/>
              </a:ext>
            </a:extLst>
          </p:cNvPr>
          <p:cNvSpPr/>
          <p:nvPr/>
        </p:nvSpPr>
        <p:spPr bwMode="auto">
          <a:xfrm>
            <a:off x="0" y="158569"/>
            <a:ext cx="12001387" cy="486197"/>
          </a:xfrm>
          <a:prstGeom prst="round1Rect">
            <a:avLst>
              <a:gd name="adj" fmla="val 6963"/>
            </a:avLst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dist="63500" algn="l" rotWithShape="0">
              <a:prstClr val="black">
                <a:alpha val="20000"/>
              </a:prstClr>
            </a:outerShdw>
          </a:effectLst>
        </p:spPr>
        <p:txBody>
          <a:bodyPr wrap="none" lIns="15265" tIns="9159" rIns="15265" bIns="9159" rtlCol="0" anchor="ctr"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marL="164127" defTabSz="775208" eaLnBrk="0" fontAlgn="ctr" latinLnBrk="0" hangingPunct="0"/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등록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생성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8627196-5A4E-4806-8B92-06AFCE05D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CA1F90E-060C-4FCA-8799-DF70E7855F94}" type="slidenum">
              <a:rPr lang="ko-KR" altLang="en-US" smtClean="0"/>
              <a:pPr algn="ctr"/>
              <a:t>13</a:t>
            </a:fld>
            <a:r>
              <a:rPr lang="ko-KR" altLang="en-US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713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6B634B2E-885F-4F82-AF6A-C544CF07E461}"/>
              </a:ext>
            </a:extLst>
          </p:cNvPr>
          <p:cNvSpPr/>
          <p:nvPr/>
        </p:nvSpPr>
        <p:spPr bwMode="auto">
          <a:xfrm>
            <a:off x="0" y="6248516"/>
            <a:ext cx="12192000" cy="609484"/>
          </a:xfrm>
          <a:prstGeom prst="rect">
            <a:avLst/>
          </a:prstGeom>
          <a:gradFill flip="none" rotWithShape="1">
            <a:gsLst>
              <a:gs pos="100000">
                <a:srgbClr val="72C0D9"/>
              </a:gs>
              <a:gs pos="0">
                <a:srgbClr val="0384A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solidFill>
                <a:srgbClr val="1D7FB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8CA3555-27A8-4A7B-A18F-C4DBFC7B2183}"/>
              </a:ext>
            </a:extLst>
          </p:cNvPr>
          <p:cNvSpPr/>
          <p:nvPr/>
        </p:nvSpPr>
        <p:spPr bwMode="auto">
          <a:xfrm>
            <a:off x="0" y="-1240"/>
            <a:ext cx="12192000" cy="609484"/>
          </a:xfrm>
          <a:prstGeom prst="rect">
            <a:avLst/>
          </a:prstGeom>
          <a:gradFill flip="none" rotWithShape="1">
            <a:gsLst>
              <a:gs pos="100000">
                <a:srgbClr val="72C0D9"/>
              </a:gs>
              <a:gs pos="0">
                <a:srgbClr val="0384A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solidFill>
                <a:srgbClr val="1D7FB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한쪽 모서리가 둥근 사각형 63">
            <a:extLst>
              <a:ext uri="{FF2B5EF4-FFF2-40B4-BE49-F238E27FC236}">
                <a16:creationId xmlns:a16="http://schemas.microsoft.com/office/drawing/2014/main" id="{AB58A0C2-506F-437F-8283-90468E80F6A4}"/>
              </a:ext>
            </a:extLst>
          </p:cNvPr>
          <p:cNvSpPr/>
          <p:nvPr/>
        </p:nvSpPr>
        <p:spPr bwMode="auto">
          <a:xfrm>
            <a:off x="-1" y="303501"/>
            <a:ext cx="12001388" cy="6296082"/>
          </a:xfrm>
          <a:prstGeom prst="round1Rect">
            <a:avLst>
              <a:gd name="adj" fmla="val 6963"/>
            </a:avLst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dist="63500" algn="l" rotWithShape="0">
              <a:prstClr val="black">
                <a:alpha val="20000"/>
              </a:prstClr>
            </a:outerShdw>
          </a:effectLst>
        </p:spPr>
        <p:txBody>
          <a:bodyPr wrap="none" lIns="15265" tIns="9159" rIns="15265" bIns="9159" rtlCol="0" anchor="ctr"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marL="164127" defTabSz="775208" eaLnBrk="0" fontAlgn="ctr" latinLnBrk="0" hangingPunct="0"/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8" name="직선 연결선 67"/>
          <p:cNvCxnSpPr>
            <a:cxnSpLocks/>
          </p:cNvCxnSpPr>
          <p:nvPr/>
        </p:nvCxnSpPr>
        <p:spPr>
          <a:xfrm>
            <a:off x="2039684" y="3451542"/>
            <a:ext cx="7920000" cy="0"/>
          </a:xfrm>
          <a:prstGeom prst="line">
            <a:avLst/>
          </a:prstGeom>
          <a:ln w="25400">
            <a:solidFill>
              <a:srgbClr val="088E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98541" y="2692146"/>
            <a:ext cx="3202287" cy="6070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rtlCol="0">
            <a:spAutoFit/>
            <a:sp3d>
              <a:bevelT w="0"/>
            </a:sp3d>
          </a:bodyPr>
          <a:lstStyle/>
          <a:p>
            <a:pPr algn="r" defTabSz="372240">
              <a:lnSpc>
                <a:spcPct val="120000"/>
              </a:lnSpc>
              <a:defRPr/>
            </a:pPr>
            <a:r>
              <a:rPr lang="ko-KR" altLang="en-US" sz="3600" b="1" spc="-138" dirty="0">
                <a:solidFill>
                  <a:srgbClr val="0384AD"/>
                </a:solidFill>
                <a:ea typeface="맑은 고딕"/>
              </a:rPr>
              <a:t>위험성평가 실시</a:t>
            </a:r>
            <a:endParaRPr lang="ko-KR" altLang="en-US" sz="3600" b="1" spc="-138" dirty="0">
              <a:solidFill>
                <a:srgbClr val="0384AD"/>
              </a:solidFill>
              <a:latin typeface="맑은 고딕"/>
              <a:ea typeface="맑은 고딕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CC75C2E-B795-4FFF-A45E-9224E51A8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CA1F90E-060C-4FCA-8799-DF70E7855F94}" type="slidenum">
              <a:rPr lang="ko-KR" altLang="en-US" smtClean="0"/>
              <a:pPr algn="ctr"/>
              <a:t>14</a:t>
            </a:fld>
            <a:r>
              <a:rPr lang="ko-KR" altLang="en-US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8848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A4C1A66-4C35-422C-B7A9-EDE494DBF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63" y="1627501"/>
            <a:ext cx="7245226" cy="4750640"/>
          </a:xfrm>
          <a:prstGeom prst="rect">
            <a:avLst/>
          </a:prstGeom>
        </p:spPr>
      </p:pic>
      <p:sp>
        <p:nvSpPr>
          <p:cNvPr id="4" name="모서리가 둥근 직사각형 32">
            <a:extLst>
              <a:ext uri="{FF2B5EF4-FFF2-40B4-BE49-F238E27FC236}">
                <a16:creationId xmlns:a16="http://schemas.microsoft.com/office/drawing/2014/main" id="{072FC32B-6F24-4388-A236-A735DBC44E79}"/>
              </a:ext>
            </a:extLst>
          </p:cNvPr>
          <p:cNvSpPr/>
          <p:nvPr/>
        </p:nvSpPr>
        <p:spPr>
          <a:xfrm>
            <a:off x="1659816" y="3786035"/>
            <a:ext cx="2302583" cy="258482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2029D8D9-0BF5-41F0-92BB-BE59C3A4D7EF}"/>
              </a:ext>
            </a:extLst>
          </p:cNvPr>
          <p:cNvSpPr/>
          <p:nvPr/>
        </p:nvSpPr>
        <p:spPr>
          <a:xfrm>
            <a:off x="1552698" y="3538587"/>
            <a:ext cx="214236" cy="2214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1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2234875C-0EE0-4097-A047-51889015F4AD}"/>
              </a:ext>
            </a:extLst>
          </p:cNvPr>
          <p:cNvSpPr/>
          <p:nvPr/>
        </p:nvSpPr>
        <p:spPr>
          <a:xfrm>
            <a:off x="490659" y="3184709"/>
            <a:ext cx="224808" cy="2429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2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75AE421-70AB-48E9-985E-25688A583619}"/>
              </a:ext>
            </a:extLst>
          </p:cNvPr>
          <p:cNvSpPr/>
          <p:nvPr/>
        </p:nvSpPr>
        <p:spPr>
          <a:xfrm>
            <a:off x="394447" y="1458192"/>
            <a:ext cx="7494494" cy="5125017"/>
          </a:xfrm>
          <a:prstGeom prst="rect">
            <a:avLst/>
          </a:prstGeom>
          <a:noFill/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75DB336-9645-42E6-AAA4-9C2D74E3B5BB}"/>
              </a:ext>
            </a:extLst>
          </p:cNvPr>
          <p:cNvSpPr/>
          <p:nvPr/>
        </p:nvSpPr>
        <p:spPr>
          <a:xfrm>
            <a:off x="8104726" y="1458192"/>
            <a:ext cx="3896661" cy="3386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화면 기능 설명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55F79AF-5071-4431-8AF8-22512FDDA3A6}"/>
              </a:ext>
            </a:extLst>
          </p:cNvPr>
          <p:cNvSpPr/>
          <p:nvPr/>
        </p:nvSpPr>
        <p:spPr>
          <a:xfrm>
            <a:off x="8104726" y="1930525"/>
            <a:ext cx="3896661" cy="4652683"/>
          </a:xfrm>
          <a:prstGeom prst="rect">
            <a:avLst/>
          </a:prstGeom>
          <a:noFill/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440000" latinLnBrk="0">
              <a:lnSpc>
                <a:spcPct val="15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① 실시할 위험성평가의 위험성평가명을 클릭하거나 진행상태의 진행버튼을 클릭하면 위험성평가를 실시할 수 있는 페이지로 이동합니다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marL="180000" indent="-1440000" latinLnBrk="0">
              <a:lnSpc>
                <a:spcPct val="15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② 위험성평가시스템은 여러 개의 위험성평가를 생성하여 부서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작업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지역단위 등 위험성평가를 동시에 </a:t>
            </a:r>
            <a:r>
              <a:rPr lang="ko-KR" altLang="en-US" sz="1600" b="1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실시할 수 있으며</a:t>
            </a:r>
            <a:r>
              <a:rPr lang="en-US" altLang="ko-KR" sz="1600" b="1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600" b="1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각 위험성평가 별 진행상태를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확인할 수도 있습니다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</a:p>
        </p:txBody>
      </p:sp>
      <p:sp>
        <p:nvSpPr>
          <p:cNvPr id="15" name="모서리가 둥근 직사각형 32">
            <a:extLst>
              <a:ext uri="{FF2B5EF4-FFF2-40B4-BE49-F238E27FC236}">
                <a16:creationId xmlns:a16="http://schemas.microsoft.com/office/drawing/2014/main" id="{BD0E59ED-33CA-447F-A10A-15F2753E7095}"/>
              </a:ext>
            </a:extLst>
          </p:cNvPr>
          <p:cNvSpPr/>
          <p:nvPr/>
        </p:nvSpPr>
        <p:spPr>
          <a:xfrm>
            <a:off x="7038975" y="3786035"/>
            <a:ext cx="702924" cy="258482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AA77B748-CF94-487E-B312-9E77114CC0A4}"/>
              </a:ext>
            </a:extLst>
          </p:cNvPr>
          <p:cNvSpPr/>
          <p:nvPr/>
        </p:nvSpPr>
        <p:spPr>
          <a:xfrm>
            <a:off x="6931857" y="3538587"/>
            <a:ext cx="214236" cy="2214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1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20" name="모서리가 둥근 직사각형 32">
            <a:extLst>
              <a:ext uri="{FF2B5EF4-FFF2-40B4-BE49-F238E27FC236}">
                <a16:creationId xmlns:a16="http://schemas.microsoft.com/office/drawing/2014/main" id="{95B36C67-2C94-4326-B630-E483B7F825D9}"/>
              </a:ext>
            </a:extLst>
          </p:cNvPr>
          <p:cNvSpPr/>
          <p:nvPr/>
        </p:nvSpPr>
        <p:spPr>
          <a:xfrm>
            <a:off x="615642" y="3442899"/>
            <a:ext cx="7232647" cy="1963692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2" name="모서리가 둥근 직사각형 43">
            <a:extLst>
              <a:ext uri="{FF2B5EF4-FFF2-40B4-BE49-F238E27FC236}">
                <a16:creationId xmlns:a16="http://schemas.microsoft.com/office/drawing/2014/main" id="{2CCE746A-B068-469B-8C70-E87479DD1BB4}"/>
              </a:ext>
            </a:extLst>
          </p:cNvPr>
          <p:cNvSpPr/>
          <p:nvPr/>
        </p:nvSpPr>
        <p:spPr>
          <a:xfrm>
            <a:off x="394447" y="822065"/>
            <a:ext cx="11606940" cy="408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latinLnBrk="0">
              <a:lnSpc>
                <a:spcPct val="13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○ 위험성평가를 실시하기 위해 로그인 후 위험성평가 목록부터 생성 하여야 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 </a:t>
            </a:r>
            <a:endParaRPr lang="id-ID" altLang="ko-KR" sz="1600" b="1" spc="-5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Light" panose="0200040300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1E400086-2C75-4654-9547-921EF11A8E19}"/>
              </a:ext>
            </a:extLst>
          </p:cNvPr>
          <p:cNvSpPr/>
          <p:nvPr/>
        </p:nvSpPr>
        <p:spPr bwMode="auto">
          <a:xfrm>
            <a:off x="0" y="-1240"/>
            <a:ext cx="12192000" cy="609484"/>
          </a:xfrm>
          <a:prstGeom prst="rect">
            <a:avLst/>
          </a:prstGeom>
          <a:gradFill flip="none" rotWithShape="1">
            <a:gsLst>
              <a:gs pos="100000">
                <a:srgbClr val="72C0D9"/>
              </a:gs>
              <a:gs pos="0">
                <a:srgbClr val="0384A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solidFill>
                <a:srgbClr val="1D7FBF"/>
              </a:solidFill>
            </a:endParaRPr>
          </a:p>
        </p:txBody>
      </p:sp>
      <p:sp>
        <p:nvSpPr>
          <p:cNvPr id="26" name="한쪽 모서리가 둥근 사각형 63">
            <a:extLst>
              <a:ext uri="{FF2B5EF4-FFF2-40B4-BE49-F238E27FC236}">
                <a16:creationId xmlns:a16="http://schemas.microsoft.com/office/drawing/2014/main" id="{93FA1889-A873-4AD1-9967-226144FBD85F}"/>
              </a:ext>
            </a:extLst>
          </p:cNvPr>
          <p:cNvSpPr/>
          <p:nvPr/>
        </p:nvSpPr>
        <p:spPr bwMode="auto">
          <a:xfrm>
            <a:off x="0" y="158569"/>
            <a:ext cx="12001387" cy="486197"/>
          </a:xfrm>
          <a:prstGeom prst="round1Rect">
            <a:avLst>
              <a:gd name="adj" fmla="val 6963"/>
            </a:avLst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dist="63500" algn="l" rotWithShape="0">
              <a:prstClr val="black">
                <a:alpha val="20000"/>
              </a:prstClr>
            </a:outerShdw>
          </a:effectLst>
        </p:spPr>
        <p:txBody>
          <a:bodyPr wrap="none" lIns="15265" tIns="9159" rIns="15265" bIns="9159" rtlCol="0" anchor="ctr"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marL="164127" defTabSz="775208" eaLnBrk="0" fontAlgn="ctr" latinLnBrk="0" hangingPunct="0"/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실시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9B40D23-C315-49D0-9880-3BF6430EC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CA1F90E-060C-4FCA-8799-DF70E7855F94}" type="slidenum">
              <a:rPr lang="ko-KR" altLang="en-US" smtClean="0"/>
              <a:pPr algn="ctr"/>
              <a:t>15</a:t>
            </a:fld>
            <a:r>
              <a:rPr lang="ko-KR" altLang="en-US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7046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3639E0B-4135-49DC-B580-511E289F3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2" y="1554893"/>
            <a:ext cx="7380727" cy="491299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397F45CC-0C6D-44B9-A327-2D1A6F2B5A83}"/>
              </a:ext>
            </a:extLst>
          </p:cNvPr>
          <p:cNvSpPr/>
          <p:nvPr/>
        </p:nvSpPr>
        <p:spPr bwMode="auto">
          <a:xfrm>
            <a:off x="0" y="-1240"/>
            <a:ext cx="12192000" cy="609484"/>
          </a:xfrm>
          <a:prstGeom prst="rect">
            <a:avLst/>
          </a:prstGeom>
          <a:gradFill flip="none" rotWithShape="1">
            <a:gsLst>
              <a:gs pos="100000">
                <a:srgbClr val="72C0D9"/>
              </a:gs>
              <a:gs pos="0">
                <a:srgbClr val="0384A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solidFill>
                <a:srgbClr val="1D7FBF"/>
              </a:solidFill>
            </a:endParaRPr>
          </a:p>
        </p:txBody>
      </p:sp>
      <p:sp>
        <p:nvSpPr>
          <p:cNvPr id="21" name="한쪽 모서리가 둥근 사각형 63">
            <a:extLst>
              <a:ext uri="{FF2B5EF4-FFF2-40B4-BE49-F238E27FC236}">
                <a16:creationId xmlns:a16="http://schemas.microsoft.com/office/drawing/2014/main" id="{95C28144-FB04-4AB3-8AD0-DCEE7F3A5B83}"/>
              </a:ext>
            </a:extLst>
          </p:cNvPr>
          <p:cNvSpPr/>
          <p:nvPr/>
        </p:nvSpPr>
        <p:spPr bwMode="auto">
          <a:xfrm>
            <a:off x="0" y="158569"/>
            <a:ext cx="12001387" cy="486197"/>
          </a:xfrm>
          <a:prstGeom prst="round1Rect">
            <a:avLst>
              <a:gd name="adj" fmla="val 6963"/>
            </a:avLst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dist="63500" algn="l" rotWithShape="0">
              <a:prstClr val="black">
                <a:alpha val="20000"/>
              </a:prstClr>
            </a:outerShdw>
          </a:effectLst>
        </p:spPr>
        <p:txBody>
          <a:bodyPr wrap="none" lIns="15265" tIns="9159" rIns="15265" bIns="9159" rtlCol="0" anchor="ctr"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marL="164127" defTabSz="775208" eaLnBrk="0" fontAlgn="ctr" latinLnBrk="0" hangingPunct="0"/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실시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사전준비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모서리가 둥근 직사각형 32">
            <a:extLst>
              <a:ext uri="{FF2B5EF4-FFF2-40B4-BE49-F238E27FC236}">
                <a16:creationId xmlns:a16="http://schemas.microsoft.com/office/drawing/2014/main" id="{072FC32B-6F24-4388-A236-A735DBC44E79}"/>
              </a:ext>
            </a:extLst>
          </p:cNvPr>
          <p:cNvSpPr/>
          <p:nvPr/>
        </p:nvSpPr>
        <p:spPr>
          <a:xfrm>
            <a:off x="6931857" y="2324828"/>
            <a:ext cx="806251" cy="342843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2029D8D9-0BF5-41F0-92BB-BE59C3A4D7EF}"/>
              </a:ext>
            </a:extLst>
          </p:cNvPr>
          <p:cNvSpPr/>
          <p:nvPr/>
        </p:nvSpPr>
        <p:spPr>
          <a:xfrm>
            <a:off x="6751845" y="2071965"/>
            <a:ext cx="214236" cy="2214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1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2234875C-0EE0-4097-A047-51889015F4AD}"/>
              </a:ext>
            </a:extLst>
          </p:cNvPr>
          <p:cNvSpPr/>
          <p:nvPr/>
        </p:nvSpPr>
        <p:spPr>
          <a:xfrm>
            <a:off x="917258" y="3951150"/>
            <a:ext cx="224808" cy="2429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2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75AE421-70AB-48E9-985E-25688A583619}"/>
              </a:ext>
            </a:extLst>
          </p:cNvPr>
          <p:cNvSpPr/>
          <p:nvPr/>
        </p:nvSpPr>
        <p:spPr>
          <a:xfrm>
            <a:off x="394447" y="1458192"/>
            <a:ext cx="7494494" cy="5125017"/>
          </a:xfrm>
          <a:prstGeom prst="rect">
            <a:avLst/>
          </a:prstGeom>
          <a:noFill/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75DB336-9645-42E6-AAA4-9C2D74E3B5BB}"/>
              </a:ext>
            </a:extLst>
          </p:cNvPr>
          <p:cNvSpPr/>
          <p:nvPr/>
        </p:nvSpPr>
        <p:spPr>
          <a:xfrm>
            <a:off x="8104726" y="1458192"/>
            <a:ext cx="3896661" cy="3386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화면 기능 설명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55F79AF-5071-4431-8AF8-22512FDDA3A6}"/>
              </a:ext>
            </a:extLst>
          </p:cNvPr>
          <p:cNvSpPr/>
          <p:nvPr/>
        </p:nvSpPr>
        <p:spPr>
          <a:xfrm>
            <a:off x="8104726" y="1930525"/>
            <a:ext cx="3896661" cy="4652683"/>
          </a:xfrm>
          <a:prstGeom prst="rect">
            <a:avLst/>
          </a:prstGeom>
          <a:noFill/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440000" latinLnBrk="0">
              <a:lnSpc>
                <a:spcPct val="15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① 업종이나 유사업종 공정을 검색 </a:t>
            </a:r>
            <a:r>
              <a:rPr lang="ko-KR" altLang="en-US" sz="1600" b="1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하여 표준모델을 선택할 수 있습니다</a:t>
            </a:r>
            <a:r>
              <a:rPr lang="en-US" altLang="ko-KR" sz="1600" b="1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 </a:t>
            </a:r>
            <a:r>
              <a:rPr lang="ko-KR" altLang="en-US" sz="1600" b="1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표준모델이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없을 경우에는 직접 추가하여 작성합니다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  <a:endParaRPr lang="en-US" altLang="ko-KR" sz="1200" b="1" spc="-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Light" panose="02000403000000020004" pitchFamily="50" charset="-127"/>
            </a:endParaRPr>
          </a:p>
          <a:p>
            <a:pPr marL="180000" indent="-1440000" latinLnBrk="0">
              <a:lnSpc>
                <a:spcPct val="15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② 각 공정 별 설명과 사용 설비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(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기계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·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기구 등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),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유해인자를 입력합니다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marL="180000" indent="-1440000" latinLnBrk="0">
              <a:lnSpc>
                <a:spcPct val="15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③ 모든 내용을 입력하여 저장 후 다음 단계로 이동합니다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</a:p>
        </p:txBody>
      </p:sp>
      <p:sp>
        <p:nvSpPr>
          <p:cNvPr id="15" name="모서리가 둥근 직사각형 32">
            <a:extLst>
              <a:ext uri="{FF2B5EF4-FFF2-40B4-BE49-F238E27FC236}">
                <a16:creationId xmlns:a16="http://schemas.microsoft.com/office/drawing/2014/main" id="{BD0E59ED-33CA-447F-A10A-15F2753E7095}"/>
              </a:ext>
            </a:extLst>
          </p:cNvPr>
          <p:cNvSpPr/>
          <p:nvPr/>
        </p:nvSpPr>
        <p:spPr>
          <a:xfrm>
            <a:off x="6687513" y="3559261"/>
            <a:ext cx="702924" cy="342842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0" name="모서리가 둥근 직사각형 32">
            <a:extLst>
              <a:ext uri="{FF2B5EF4-FFF2-40B4-BE49-F238E27FC236}">
                <a16:creationId xmlns:a16="http://schemas.microsoft.com/office/drawing/2014/main" id="{95B36C67-2C94-4326-B630-E483B7F825D9}"/>
              </a:ext>
            </a:extLst>
          </p:cNvPr>
          <p:cNvSpPr/>
          <p:nvPr/>
        </p:nvSpPr>
        <p:spPr>
          <a:xfrm>
            <a:off x="525371" y="2804189"/>
            <a:ext cx="2217830" cy="481936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2" name="모서리가 둥근 직사각형 43">
            <a:extLst>
              <a:ext uri="{FF2B5EF4-FFF2-40B4-BE49-F238E27FC236}">
                <a16:creationId xmlns:a16="http://schemas.microsoft.com/office/drawing/2014/main" id="{2CCE746A-B068-469B-8C70-E87479DD1BB4}"/>
              </a:ext>
            </a:extLst>
          </p:cNvPr>
          <p:cNvSpPr/>
          <p:nvPr/>
        </p:nvSpPr>
        <p:spPr>
          <a:xfrm>
            <a:off x="394447" y="923727"/>
            <a:ext cx="11606940" cy="408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latinLnBrk="0">
              <a:lnSpc>
                <a:spcPct val="13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○ 사업장의 공정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(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작업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)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을 입력하고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사전 조사한 설비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·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유해인자 등을 입력합니다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 </a:t>
            </a:r>
            <a:endParaRPr lang="id-ID" altLang="ko-KR" sz="1600" b="1" spc="-5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Light" panose="02000403000000020004" pitchFamily="50" charset="-127"/>
            </a:endParaRPr>
          </a:p>
        </p:txBody>
      </p:sp>
      <p:sp>
        <p:nvSpPr>
          <p:cNvPr id="24" name="모서리가 둥근 직사각형 32">
            <a:extLst>
              <a:ext uri="{FF2B5EF4-FFF2-40B4-BE49-F238E27FC236}">
                <a16:creationId xmlns:a16="http://schemas.microsoft.com/office/drawing/2014/main" id="{07444D1B-02E5-478C-9668-33AB7801EA71}"/>
              </a:ext>
            </a:extLst>
          </p:cNvPr>
          <p:cNvSpPr/>
          <p:nvPr/>
        </p:nvSpPr>
        <p:spPr>
          <a:xfrm>
            <a:off x="1029662" y="4256866"/>
            <a:ext cx="6708445" cy="1085270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5" name="모서리가 둥근 직사각형 32">
            <a:extLst>
              <a:ext uri="{FF2B5EF4-FFF2-40B4-BE49-F238E27FC236}">
                <a16:creationId xmlns:a16="http://schemas.microsoft.com/office/drawing/2014/main" id="{AA963109-F2A1-4CA1-938D-D65C2BF3CFD6}"/>
              </a:ext>
            </a:extLst>
          </p:cNvPr>
          <p:cNvSpPr/>
          <p:nvPr/>
        </p:nvSpPr>
        <p:spPr>
          <a:xfrm>
            <a:off x="7210425" y="5934273"/>
            <a:ext cx="637864" cy="497848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408A72E2-F84B-4F2F-97AA-DF63DC70F42C}"/>
              </a:ext>
            </a:extLst>
          </p:cNvPr>
          <p:cNvSpPr/>
          <p:nvPr/>
        </p:nvSpPr>
        <p:spPr>
          <a:xfrm>
            <a:off x="6996189" y="5673402"/>
            <a:ext cx="214236" cy="2214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3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4482CCD-CE5C-43F1-B1E6-CC69A406F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CA1F90E-060C-4FCA-8799-DF70E7855F94}" type="slidenum">
              <a:rPr lang="ko-KR" altLang="en-US" smtClean="0"/>
              <a:pPr algn="ctr"/>
              <a:t>16</a:t>
            </a:fld>
            <a:r>
              <a:rPr lang="ko-KR" altLang="en-US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5843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28A8A78A-68E0-4014-AADF-22C018736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73" y="1567426"/>
            <a:ext cx="7365515" cy="4906547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397F45CC-0C6D-44B9-A327-2D1A6F2B5A83}"/>
              </a:ext>
            </a:extLst>
          </p:cNvPr>
          <p:cNvSpPr/>
          <p:nvPr/>
        </p:nvSpPr>
        <p:spPr bwMode="auto">
          <a:xfrm>
            <a:off x="0" y="-1240"/>
            <a:ext cx="12192000" cy="609484"/>
          </a:xfrm>
          <a:prstGeom prst="rect">
            <a:avLst/>
          </a:prstGeom>
          <a:gradFill flip="none" rotWithShape="1">
            <a:gsLst>
              <a:gs pos="100000">
                <a:srgbClr val="72C0D9"/>
              </a:gs>
              <a:gs pos="0">
                <a:srgbClr val="0384A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solidFill>
                <a:srgbClr val="1D7FBF"/>
              </a:solidFill>
            </a:endParaRPr>
          </a:p>
        </p:txBody>
      </p:sp>
      <p:sp>
        <p:nvSpPr>
          <p:cNvPr id="21" name="한쪽 모서리가 둥근 사각형 63">
            <a:extLst>
              <a:ext uri="{FF2B5EF4-FFF2-40B4-BE49-F238E27FC236}">
                <a16:creationId xmlns:a16="http://schemas.microsoft.com/office/drawing/2014/main" id="{95C28144-FB04-4AB3-8AD0-DCEE7F3A5B83}"/>
              </a:ext>
            </a:extLst>
          </p:cNvPr>
          <p:cNvSpPr/>
          <p:nvPr/>
        </p:nvSpPr>
        <p:spPr bwMode="auto">
          <a:xfrm>
            <a:off x="0" y="158569"/>
            <a:ext cx="12001387" cy="486197"/>
          </a:xfrm>
          <a:prstGeom prst="round1Rect">
            <a:avLst>
              <a:gd name="adj" fmla="val 6963"/>
            </a:avLst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dist="63500" algn="l" rotWithShape="0">
              <a:prstClr val="black">
                <a:alpha val="20000"/>
              </a:prstClr>
            </a:outerShdw>
          </a:effectLst>
        </p:spPr>
        <p:txBody>
          <a:bodyPr wrap="none" lIns="15265" tIns="9159" rIns="15265" bIns="9159" rtlCol="0" anchor="ctr"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marL="164127" defTabSz="775208" eaLnBrk="0" fontAlgn="ctr" latinLnBrk="0" hangingPunct="0"/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실시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유해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위험요인 파악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2029D8D9-0BF5-41F0-92BB-BE59C3A4D7EF}"/>
              </a:ext>
            </a:extLst>
          </p:cNvPr>
          <p:cNvSpPr/>
          <p:nvPr/>
        </p:nvSpPr>
        <p:spPr>
          <a:xfrm>
            <a:off x="676228" y="4146119"/>
            <a:ext cx="214236" cy="2214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1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2234875C-0EE0-4097-A047-51889015F4AD}"/>
              </a:ext>
            </a:extLst>
          </p:cNvPr>
          <p:cNvSpPr/>
          <p:nvPr/>
        </p:nvSpPr>
        <p:spPr>
          <a:xfrm>
            <a:off x="4564093" y="4082845"/>
            <a:ext cx="214237" cy="2429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3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75AE421-70AB-48E9-985E-25688A583619}"/>
              </a:ext>
            </a:extLst>
          </p:cNvPr>
          <p:cNvSpPr/>
          <p:nvPr/>
        </p:nvSpPr>
        <p:spPr>
          <a:xfrm>
            <a:off x="394447" y="1458192"/>
            <a:ext cx="7494494" cy="5125017"/>
          </a:xfrm>
          <a:prstGeom prst="rect">
            <a:avLst/>
          </a:prstGeom>
          <a:noFill/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75DB336-9645-42E6-AAA4-9C2D74E3B5BB}"/>
              </a:ext>
            </a:extLst>
          </p:cNvPr>
          <p:cNvSpPr/>
          <p:nvPr/>
        </p:nvSpPr>
        <p:spPr>
          <a:xfrm>
            <a:off x="8104726" y="1458192"/>
            <a:ext cx="3896661" cy="3386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화면 기능 설명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55F79AF-5071-4431-8AF8-22512FDDA3A6}"/>
              </a:ext>
            </a:extLst>
          </p:cNvPr>
          <p:cNvSpPr/>
          <p:nvPr/>
        </p:nvSpPr>
        <p:spPr>
          <a:xfrm>
            <a:off x="8104726" y="1930525"/>
            <a:ext cx="3896661" cy="4652683"/>
          </a:xfrm>
          <a:prstGeom prst="rect">
            <a:avLst/>
          </a:prstGeom>
          <a:noFill/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440000" latinLnBrk="0">
              <a:lnSpc>
                <a:spcPts val="28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① 각 공정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(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작업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)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별로 파악된 유해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·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위험요인을 입력합니다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 </a:t>
            </a:r>
          </a:p>
          <a:p>
            <a:pPr marL="180000" indent="-1440000" latinLnBrk="0">
              <a:lnSpc>
                <a:spcPts val="28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② 위험성평가시스템에서 제공하는 정보를 활용할 수도 있습니다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이 때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근로자가 신고한 </a:t>
            </a:r>
            <a:r>
              <a:rPr lang="ko-KR" altLang="en-US" sz="1600" b="1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아차 사고나 최근 사망사고 고위험 요인을 적극 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활용합니다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marL="180000" indent="-1440000" latinLnBrk="0">
              <a:lnSpc>
                <a:spcPts val="28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③ 유해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·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위험요인에 적용되는 관련근거 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1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개를 검색하여 입력 할 수 있습니다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marL="180000" indent="-1440000" latinLnBrk="0">
              <a:lnSpc>
                <a:spcPts val="28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④ 사전준비단계에서 입력한 공정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(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작업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)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별로 유해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·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위험요인을 입력 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marL="180000" indent="-1440000" latinLnBrk="0">
              <a:lnSpc>
                <a:spcPts val="28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⑤ 모든 내용을 입력하여 저장 후 다음 단계로 이동합니다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</a:p>
        </p:txBody>
      </p:sp>
      <p:sp>
        <p:nvSpPr>
          <p:cNvPr id="20" name="모서리가 둥근 직사각형 32">
            <a:extLst>
              <a:ext uri="{FF2B5EF4-FFF2-40B4-BE49-F238E27FC236}">
                <a16:creationId xmlns:a16="http://schemas.microsoft.com/office/drawing/2014/main" id="{95B36C67-2C94-4326-B630-E483B7F825D9}"/>
              </a:ext>
            </a:extLst>
          </p:cNvPr>
          <p:cNvSpPr/>
          <p:nvPr/>
        </p:nvSpPr>
        <p:spPr>
          <a:xfrm>
            <a:off x="601571" y="2722622"/>
            <a:ext cx="3989479" cy="360448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2" name="모서리가 둥근 직사각형 43">
            <a:extLst>
              <a:ext uri="{FF2B5EF4-FFF2-40B4-BE49-F238E27FC236}">
                <a16:creationId xmlns:a16="http://schemas.microsoft.com/office/drawing/2014/main" id="{2CCE746A-B068-469B-8C70-E87479DD1BB4}"/>
              </a:ext>
            </a:extLst>
          </p:cNvPr>
          <p:cNvSpPr/>
          <p:nvPr/>
        </p:nvSpPr>
        <p:spPr>
          <a:xfrm>
            <a:off x="394447" y="923727"/>
            <a:ext cx="11606940" cy="408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latinLnBrk="0">
              <a:lnSpc>
                <a:spcPct val="13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○ 각 공정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(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작업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)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별로 파악된 유해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·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위험요인을 입력합니다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 </a:t>
            </a:r>
            <a:endParaRPr lang="id-ID" altLang="ko-KR" sz="1600" b="1" spc="-5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Light" panose="02000403000000020004" pitchFamily="50" charset="-127"/>
            </a:endParaRPr>
          </a:p>
        </p:txBody>
      </p:sp>
      <p:sp>
        <p:nvSpPr>
          <p:cNvPr id="24" name="모서리가 둥근 직사각형 32">
            <a:extLst>
              <a:ext uri="{FF2B5EF4-FFF2-40B4-BE49-F238E27FC236}">
                <a16:creationId xmlns:a16="http://schemas.microsoft.com/office/drawing/2014/main" id="{07444D1B-02E5-478C-9668-33AB7801EA71}"/>
              </a:ext>
            </a:extLst>
          </p:cNvPr>
          <p:cNvSpPr/>
          <p:nvPr/>
        </p:nvSpPr>
        <p:spPr>
          <a:xfrm>
            <a:off x="588091" y="4393466"/>
            <a:ext cx="3507659" cy="1061408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5" name="모서리가 둥근 직사각형 32">
            <a:extLst>
              <a:ext uri="{FF2B5EF4-FFF2-40B4-BE49-F238E27FC236}">
                <a16:creationId xmlns:a16="http://schemas.microsoft.com/office/drawing/2014/main" id="{AA963109-F2A1-4CA1-938D-D65C2BF3CFD6}"/>
              </a:ext>
            </a:extLst>
          </p:cNvPr>
          <p:cNvSpPr/>
          <p:nvPr/>
        </p:nvSpPr>
        <p:spPr>
          <a:xfrm>
            <a:off x="6571597" y="6020373"/>
            <a:ext cx="1276691" cy="497848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3" name="모서리가 둥근 직사각형 32">
            <a:extLst>
              <a:ext uri="{FF2B5EF4-FFF2-40B4-BE49-F238E27FC236}">
                <a16:creationId xmlns:a16="http://schemas.microsoft.com/office/drawing/2014/main" id="{F83FF6E9-B6A7-449F-8807-CA044BCEC63E}"/>
              </a:ext>
            </a:extLst>
          </p:cNvPr>
          <p:cNvSpPr/>
          <p:nvPr/>
        </p:nvSpPr>
        <p:spPr>
          <a:xfrm>
            <a:off x="4591050" y="4383627"/>
            <a:ext cx="3162300" cy="1016182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82C39632-A352-4FB8-A6F1-D48486EA7B3C}"/>
              </a:ext>
            </a:extLst>
          </p:cNvPr>
          <p:cNvSpPr/>
          <p:nvPr/>
        </p:nvSpPr>
        <p:spPr>
          <a:xfrm>
            <a:off x="4553523" y="3257632"/>
            <a:ext cx="224808" cy="2429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4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A4A80B33-7BD5-40E4-A9F0-56E438C24F5F}"/>
              </a:ext>
            </a:extLst>
          </p:cNvPr>
          <p:cNvSpPr/>
          <p:nvPr/>
        </p:nvSpPr>
        <p:spPr>
          <a:xfrm>
            <a:off x="6459193" y="5733835"/>
            <a:ext cx="224808" cy="2429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5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31" name="모서리가 둥근 직사각형 32">
            <a:extLst>
              <a:ext uri="{FF2B5EF4-FFF2-40B4-BE49-F238E27FC236}">
                <a16:creationId xmlns:a16="http://schemas.microsoft.com/office/drawing/2014/main" id="{14A4E481-47D5-4EA6-A5FC-4CFF7BA34737}"/>
              </a:ext>
            </a:extLst>
          </p:cNvPr>
          <p:cNvSpPr/>
          <p:nvPr/>
        </p:nvSpPr>
        <p:spPr>
          <a:xfrm>
            <a:off x="601571" y="3423369"/>
            <a:ext cx="3989479" cy="360448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8D297772-6CEA-4E37-A02F-BC2108174492}"/>
              </a:ext>
            </a:extLst>
          </p:cNvPr>
          <p:cNvSpPr/>
          <p:nvPr/>
        </p:nvSpPr>
        <p:spPr>
          <a:xfrm>
            <a:off x="4564095" y="2545986"/>
            <a:ext cx="214236" cy="2214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2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92FB62A-2E8F-4F45-9442-3D48031EC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CA1F90E-060C-4FCA-8799-DF70E7855F94}" type="slidenum">
              <a:rPr lang="ko-KR" altLang="en-US" smtClean="0"/>
              <a:pPr algn="ctr"/>
              <a:t>17</a:t>
            </a:fld>
            <a:r>
              <a:rPr lang="ko-KR" altLang="en-US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375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BC1CB8B-6522-482D-AFEA-EDFF6A509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10" y="1611676"/>
            <a:ext cx="7181240" cy="4906546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397F45CC-0C6D-44B9-A327-2D1A6F2B5A83}"/>
              </a:ext>
            </a:extLst>
          </p:cNvPr>
          <p:cNvSpPr/>
          <p:nvPr/>
        </p:nvSpPr>
        <p:spPr bwMode="auto">
          <a:xfrm>
            <a:off x="0" y="-1240"/>
            <a:ext cx="12192000" cy="609484"/>
          </a:xfrm>
          <a:prstGeom prst="rect">
            <a:avLst/>
          </a:prstGeom>
          <a:gradFill flip="none" rotWithShape="1">
            <a:gsLst>
              <a:gs pos="100000">
                <a:srgbClr val="72C0D9"/>
              </a:gs>
              <a:gs pos="0">
                <a:srgbClr val="0384A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solidFill>
                <a:srgbClr val="1D7FBF"/>
              </a:solidFill>
            </a:endParaRPr>
          </a:p>
        </p:txBody>
      </p:sp>
      <p:sp>
        <p:nvSpPr>
          <p:cNvPr id="21" name="한쪽 모서리가 둥근 사각형 63">
            <a:extLst>
              <a:ext uri="{FF2B5EF4-FFF2-40B4-BE49-F238E27FC236}">
                <a16:creationId xmlns:a16="http://schemas.microsoft.com/office/drawing/2014/main" id="{95C28144-FB04-4AB3-8AD0-DCEE7F3A5B83}"/>
              </a:ext>
            </a:extLst>
          </p:cNvPr>
          <p:cNvSpPr/>
          <p:nvPr/>
        </p:nvSpPr>
        <p:spPr bwMode="auto">
          <a:xfrm>
            <a:off x="0" y="158569"/>
            <a:ext cx="12001387" cy="486197"/>
          </a:xfrm>
          <a:prstGeom prst="round1Rect">
            <a:avLst>
              <a:gd name="adj" fmla="val 6963"/>
            </a:avLst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dist="63500" algn="l" rotWithShape="0">
              <a:prstClr val="black">
                <a:alpha val="20000"/>
              </a:prstClr>
            </a:outerShdw>
          </a:effectLst>
        </p:spPr>
        <p:txBody>
          <a:bodyPr wrap="none" lIns="15265" tIns="9159" rIns="15265" bIns="9159" rtlCol="0" anchor="ctr"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marL="164127" defTabSz="775208" eaLnBrk="0" fontAlgn="ctr" latinLnBrk="0" hangingPunct="0"/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실시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위험성 수준 판단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2029D8D9-0BF5-41F0-92BB-BE59C3A4D7EF}"/>
              </a:ext>
            </a:extLst>
          </p:cNvPr>
          <p:cNvSpPr/>
          <p:nvPr/>
        </p:nvSpPr>
        <p:spPr>
          <a:xfrm>
            <a:off x="3042904" y="3429000"/>
            <a:ext cx="214236" cy="2214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1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2234875C-0EE0-4097-A047-51889015F4AD}"/>
              </a:ext>
            </a:extLst>
          </p:cNvPr>
          <p:cNvSpPr/>
          <p:nvPr/>
        </p:nvSpPr>
        <p:spPr>
          <a:xfrm>
            <a:off x="5463902" y="3434374"/>
            <a:ext cx="224808" cy="2429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2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75AE421-70AB-48E9-985E-25688A583619}"/>
              </a:ext>
            </a:extLst>
          </p:cNvPr>
          <p:cNvSpPr/>
          <p:nvPr/>
        </p:nvSpPr>
        <p:spPr>
          <a:xfrm>
            <a:off x="394447" y="1458192"/>
            <a:ext cx="7494494" cy="5125017"/>
          </a:xfrm>
          <a:prstGeom prst="rect">
            <a:avLst/>
          </a:prstGeom>
          <a:noFill/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75DB336-9645-42E6-AAA4-9C2D74E3B5BB}"/>
              </a:ext>
            </a:extLst>
          </p:cNvPr>
          <p:cNvSpPr/>
          <p:nvPr/>
        </p:nvSpPr>
        <p:spPr>
          <a:xfrm>
            <a:off x="8104726" y="1458192"/>
            <a:ext cx="3896661" cy="3386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화면 기능 설명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55F79AF-5071-4431-8AF8-22512FDDA3A6}"/>
              </a:ext>
            </a:extLst>
          </p:cNvPr>
          <p:cNvSpPr/>
          <p:nvPr/>
        </p:nvSpPr>
        <p:spPr>
          <a:xfrm>
            <a:off x="8104726" y="1930525"/>
            <a:ext cx="3896661" cy="4652683"/>
          </a:xfrm>
          <a:prstGeom prst="rect">
            <a:avLst/>
          </a:prstGeom>
          <a:noFill/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440000" latinLnBrk="0">
              <a:lnSpc>
                <a:spcPct val="15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① 유해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·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위험요인의 위험을 낮추기 위해 현재 </a:t>
            </a:r>
            <a:r>
              <a:rPr lang="ko-KR" altLang="en-US" sz="1600" b="1" spc="-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실시하고 있는 안전보건조치를 근로자와 함께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논의하여 작성합니다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marL="180000" indent="-1440000" latinLnBrk="0">
              <a:lnSpc>
                <a:spcPct val="15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② 현재 안전보건조치를 고려하여 유해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·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위험 요인의 위험성을 판단합니다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이 때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위험성 판단은 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“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실시규정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(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절차서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)＂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에서 정한 기준을 바탕으로 근로자와 함께 결정합니다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marL="180000" indent="-1440000" latinLnBrk="0">
              <a:lnSpc>
                <a:spcPct val="15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③ 공정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(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작업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)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별로 입력 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marL="180000" indent="-1440000" latinLnBrk="0">
              <a:lnSpc>
                <a:spcPct val="15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④ 모든 내용을 입력하여 저장 후 다음 단계로 이동합니다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</a:p>
        </p:txBody>
      </p:sp>
      <p:sp>
        <p:nvSpPr>
          <p:cNvPr id="20" name="모서리가 둥근 직사각형 32">
            <a:extLst>
              <a:ext uri="{FF2B5EF4-FFF2-40B4-BE49-F238E27FC236}">
                <a16:creationId xmlns:a16="http://schemas.microsoft.com/office/drawing/2014/main" id="{95B36C67-2C94-4326-B630-E483B7F825D9}"/>
              </a:ext>
            </a:extLst>
          </p:cNvPr>
          <p:cNvSpPr/>
          <p:nvPr/>
        </p:nvSpPr>
        <p:spPr>
          <a:xfrm>
            <a:off x="572110" y="2763891"/>
            <a:ext cx="3179854" cy="360448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2" name="모서리가 둥근 직사각형 43">
            <a:extLst>
              <a:ext uri="{FF2B5EF4-FFF2-40B4-BE49-F238E27FC236}">
                <a16:creationId xmlns:a16="http://schemas.microsoft.com/office/drawing/2014/main" id="{2CCE746A-B068-469B-8C70-E87479DD1BB4}"/>
              </a:ext>
            </a:extLst>
          </p:cNvPr>
          <p:cNvSpPr/>
          <p:nvPr/>
        </p:nvSpPr>
        <p:spPr>
          <a:xfrm>
            <a:off x="394447" y="923727"/>
            <a:ext cx="11606940" cy="408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latinLnBrk="0">
              <a:lnSpc>
                <a:spcPct val="13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○ 위험성평가 실시규정에서 정한 기준에 따라 유해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·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위험요인 별 위험성 수준을 판단합니다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  <a:endParaRPr lang="id-ID" altLang="ko-KR" sz="1600" b="1" spc="-5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Light" panose="02000403000000020004" pitchFamily="50" charset="-127"/>
            </a:endParaRPr>
          </a:p>
        </p:txBody>
      </p:sp>
      <p:sp>
        <p:nvSpPr>
          <p:cNvPr id="24" name="모서리가 둥근 직사각형 32">
            <a:extLst>
              <a:ext uri="{FF2B5EF4-FFF2-40B4-BE49-F238E27FC236}">
                <a16:creationId xmlns:a16="http://schemas.microsoft.com/office/drawing/2014/main" id="{07444D1B-02E5-478C-9668-33AB7801EA71}"/>
              </a:ext>
            </a:extLst>
          </p:cNvPr>
          <p:cNvSpPr/>
          <p:nvPr/>
        </p:nvSpPr>
        <p:spPr>
          <a:xfrm>
            <a:off x="3177671" y="3650493"/>
            <a:ext cx="2200333" cy="2083342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5" name="모서리가 둥근 직사각형 32">
            <a:extLst>
              <a:ext uri="{FF2B5EF4-FFF2-40B4-BE49-F238E27FC236}">
                <a16:creationId xmlns:a16="http://schemas.microsoft.com/office/drawing/2014/main" id="{AA963109-F2A1-4CA1-938D-D65C2BF3CFD6}"/>
              </a:ext>
            </a:extLst>
          </p:cNvPr>
          <p:cNvSpPr/>
          <p:nvPr/>
        </p:nvSpPr>
        <p:spPr>
          <a:xfrm>
            <a:off x="6571597" y="6020373"/>
            <a:ext cx="1276691" cy="497848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3" name="모서리가 둥근 직사각형 32">
            <a:extLst>
              <a:ext uri="{FF2B5EF4-FFF2-40B4-BE49-F238E27FC236}">
                <a16:creationId xmlns:a16="http://schemas.microsoft.com/office/drawing/2014/main" id="{F83FF6E9-B6A7-449F-8807-CA044BCEC63E}"/>
              </a:ext>
            </a:extLst>
          </p:cNvPr>
          <p:cNvSpPr/>
          <p:nvPr/>
        </p:nvSpPr>
        <p:spPr>
          <a:xfrm>
            <a:off x="5631013" y="3640979"/>
            <a:ext cx="2067630" cy="2027868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82C39632-A352-4FB8-A6F1-D48486EA7B3C}"/>
              </a:ext>
            </a:extLst>
          </p:cNvPr>
          <p:cNvSpPr/>
          <p:nvPr/>
        </p:nvSpPr>
        <p:spPr>
          <a:xfrm>
            <a:off x="3356545" y="2524393"/>
            <a:ext cx="224808" cy="2429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3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A4A80B33-7BD5-40E4-A9F0-56E438C24F5F}"/>
              </a:ext>
            </a:extLst>
          </p:cNvPr>
          <p:cNvSpPr/>
          <p:nvPr/>
        </p:nvSpPr>
        <p:spPr>
          <a:xfrm>
            <a:off x="6418540" y="5777395"/>
            <a:ext cx="224808" cy="2429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4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E8ACE96-DD61-487D-8536-9FC086328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CA1F90E-060C-4FCA-8799-DF70E7855F94}" type="slidenum">
              <a:rPr lang="ko-KR" altLang="en-US" smtClean="0"/>
              <a:pPr algn="ctr"/>
              <a:t>18</a:t>
            </a:fld>
            <a:r>
              <a:rPr lang="ko-KR" altLang="en-US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3881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638F3703-E835-4063-BDF9-BD62C049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6" y="1824325"/>
            <a:ext cx="6863604" cy="117706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3ECF641-4211-4D62-8FB2-89B4A9A59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3" y="3342648"/>
            <a:ext cx="7092985" cy="128051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C5CCE52-E02D-4ECD-93F8-62E379F85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6" y="4992405"/>
            <a:ext cx="6900148" cy="1309937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397F45CC-0C6D-44B9-A327-2D1A6F2B5A83}"/>
              </a:ext>
            </a:extLst>
          </p:cNvPr>
          <p:cNvSpPr/>
          <p:nvPr/>
        </p:nvSpPr>
        <p:spPr bwMode="auto">
          <a:xfrm>
            <a:off x="0" y="-1240"/>
            <a:ext cx="12192000" cy="609484"/>
          </a:xfrm>
          <a:prstGeom prst="rect">
            <a:avLst/>
          </a:prstGeom>
          <a:gradFill flip="none" rotWithShape="1">
            <a:gsLst>
              <a:gs pos="100000">
                <a:srgbClr val="72C0D9"/>
              </a:gs>
              <a:gs pos="0">
                <a:srgbClr val="0384A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solidFill>
                <a:srgbClr val="1D7FBF"/>
              </a:solidFill>
            </a:endParaRPr>
          </a:p>
        </p:txBody>
      </p:sp>
      <p:sp>
        <p:nvSpPr>
          <p:cNvPr id="21" name="한쪽 모서리가 둥근 사각형 63">
            <a:extLst>
              <a:ext uri="{FF2B5EF4-FFF2-40B4-BE49-F238E27FC236}">
                <a16:creationId xmlns:a16="http://schemas.microsoft.com/office/drawing/2014/main" id="{95C28144-FB04-4AB3-8AD0-DCEE7F3A5B83}"/>
              </a:ext>
            </a:extLst>
          </p:cNvPr>
          <p:cNvSpPr/>
          <p:nvPr/>
        </p:nvSpPr>
        <p:spPr bwMode="auto">
          <a:xfrm>
            <a:off x="0" y="158569"/>
            <a:ext cx="12001387" cy="486197"/>
          </a:xfrm>
          <a:prstGeom prst="round1Rect">
            <a:avLst>
              <a:gd name="adj" fmla="val 6963"/>
            </a:avLst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dist="63500" algn="l" rotWithShape="0">
              <a:prstClr val="black">
                <a:alpha val="20000"/>
              </a:prstClr>
            </a:outerShdw>
          </a:effectLst>
        </p:spPr>
        <p:txBody>
          <a:bodyPr wrap="none" lIns="15265" tIns="9159" rIns="15265" bIns="9159" rtlCol="0" anchor="ctr"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marL="164127" defTabSz="775208" eaLnBrk="0" fontAlgn="ctr" latinLnBrk="0" hangingPunct="0"/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실시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위험성 수준 판단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75AE421-70AB-48E9-985E-25688A583619}"/>
              </a:ext>
            </a:extLst>
          </p:cNvPr>
          <p:cNvSpPr/>
          <p:nvPr/>
        </p:nvSpPr>
        <p:spPr>
          <a:xfrm>
            <a:off x="394447" y="1458192"/>
            <a:ext cx="7494494" cy="5125017"/>
          </a:xfrm>
          <a:prstGeom prst="rect">
            <a:avLst/>
          </a:prstGeom>
          <a:noFill/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75DB336-9645-42E6-AAA4-9C2D74E3B5BB}"/>
              </a:ext>
            </a:extLst>
          </p:cNvPr>
          <p:cNvSpPr/>
          <p:nvPr/>
        </p:nvSpPr>
        <p:spPr>
          <a:xfrm>
            <a:off x="8104726" y="1458192"/>
            <a:ext cx="3896661" cy="3386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화면 기능 설명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55F79AF-5071-4431-8AF8-22512FDDA3A6}"/>
              </a:ext>
            </a:extLst>
          </p:cNvPr>
          <p:cNvSpPr/>
          <p:nvPr/>
        </p:nvSpPr>
        <p:spPr>
          <a:xfrm>
            <a:off x="8104726" y="1930525"/>
            <a:ext cx="3896661" cy="4652683"/>
          </a:xfrm>
          <a:prstGeom prst="rect">
            <a:avLst/>
          </a:prstGeom>
          <a:noFill/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440000" latinLnBrk="0">
              <a:lnSpc>
                <a:spcPct val="15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① 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(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체크리스트법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)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체크리스트 항목 별 개선 여부를 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O, X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로 판단할 수 있습니다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 </a:t>
            </a:r>
            <a:endParaRPr lang="en-US" altLang="ko-KR" sz="1600" b="1" spc="-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Light" panose="02000403000000020004" pitchFamily="50" charset="-127"/>
            </a:endParaRPr>
          </a:p>
          <a:p>
            <a:pPr marL="180000" indent="-1440000" latinLnBrk="0">
              <a:lnSpc>
                <a:spcPct val="15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② 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(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핵심요인기술법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)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질문에 따라 서술하면서 추가 개선조치 필요 여부를 판단합니다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marL="180000" indent="-1440000" latinLnBrk="0">
              <a:lnSpc>
                <a:spcPct val="15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③ 모든 내용을 입력하여 저장 후 다음 단계로 이동합니다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marL="180000" indent="-1440000" latinLnBrk="0">
              <a:lnSpc>
                <a:spcPct val="150000"/>
              </a:lnSpc>
            </a:pPr>
            <a:endParaRPr lang="en-US" altLang="ko-KR" sz="1600" b="1" spc="-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Light" panose="02000403000000020004" pitchFamily="50" charset="-127"/>
            </a:endParaRPr>
          </a:p>
          <a:p>
            <a:pPr marL="180000" indent="-1440000" latinLnBrk="0">
              <a:lnSpc>
                <a:spcPct val="150000"/>
              </a:lnSpc>
            </a:pPr>
            <a:r>
              <a:rPr lang="en-US" altLang="ko-KR" sz="14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※ </a:t>
            </a:r>
            <a:r>
              <a:rPr lang="ko-KR" altLang="en-US" sz="14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모든 판단은 사업장에서 사전에 작성한 위험성평가 실시규정</a:t>
            </a:r>
            <a:r>
              <a:rPr lang="en-US" altLang="ko-KR" sz="14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(</a:t>
            </a:r>
            <a:r>
              <a:rPr lang="ko-KR" altLang="en-US" sz="14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절차서</a:t>
            </a:r>
            <a:r>
              <a:rPr lang="en-US" altLang="ko-KR" sz="14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)</a:t>
            </a:r>
            <a:r>
              <a:rPr lang="ko-KR" altLang="en-US" sz="14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에서 정한 기준에 따라 결정합니다</a:t>
            </a:r>
            <a:r>
              <a:rPr lang="en-US" altLang="ko-KR" sz="14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</a:p>
        </p:txBody>
      </p:sp>
      <p:sp>
        <p:nvSpPr>
          <p:cNvPr id="22" name="모서리가 둥근 직사각형 43">
            <a:extLst>
              <a:ext uri="{FF2B5EF4-FFF2-40B4-BE49-F238E27FC236}">
                <a16:creationId xmlns:a16="http://schemas.microsoft.com/office/drawing/2014/main" id="{2CCE746A-B068-469B-8C70-E87479DD1BB4}"/>
              </a:ext>
            </a:extLst>
          </p:cNvPr>
          <p:cNvSpPr/>
          <p:nvPr/>
        </p:nvSpPr>
        <p:spPr>
          <a:xfrm>
            <a:off x="394447" y="923727"/>
            <a:ext cx="11606940" cy="408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latinLnBrk="0">
              <a:lnSpc>
                <a:spcPct val="13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○ 위험성평가 방법에 따라 다음과 같이 위험성 수준을 입력할 수도 있습니다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  <a:endParaRPr lang="id-ID" altLang="ko-KR" sz="1600" b="1" spc="-5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Light" panose="020004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E5AB36-A0D3-45C4-B0DF-460C292B21F1}"/>
              </a:ext>
            </a:extLst>
          </p:cNvPr>
          <p:cNvSpPr txBox="1"/>
          <p:nvPr/>
        </p:nvSpPr>
        <p:spPr>
          <a:xfrm>
            <a:off x="461923" y="1524249"/>
            <a:ext cx="239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체크리스트법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ED80C5-80E8-41D3-9D84-89F718824B43}"/>
              </a:ext>
            </a:extLst>
          </p:cNvPr>
          <p:cNvSpPr txBox="1"/>
          <p:nvPr/>
        </p:nvSpPr>
        <p:spPr>
          <a:xfrm>
            <a:off x="496796" y="2971062"/>
            <a:ext cx="239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핵심요인기술법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499C76-E5B4-445C-8259-E39CA08B0200}"/>
              </a:ext>
            </a:extLst>
          </p:cNvPr>
          <p:cNvSpPr txBox="1"/>
          <p:nvPr/>
        </p:nvSpPr>
        <p:spPr>
          <a:xfrm>
            <a:off x="461922" y="4623073"/>
            <a:ext cx="239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빈도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강도법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CD4CE49-8023-4BF0-BD37-00AA0850A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CA1F90E-060C-4FCA-8799-DF70E7855F94}" type="slidenum">
              <a:rPr lang="ko-KR" altLang="en-US" smtClean="0"/>
              <a:pPr algn="ctr"/>
              <a:t>19</a:t>
            </a:fld>
            <a:r>
              <a:rPr lang="ko-KR" altLang="en-US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0491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6B634B2E-885F-4F82-AF6A-C544CF07E461}"/>
              </a:ext>
            </a:extLst>
          </p:cNvPr>
          <p:cNvSpPr/>
          <p:nvPr/>
        </p:nvSpPr>
        <p:spPr bwMode="auto">
          <a:xfrm>
            <a:off x="0" y="6248516"/>
            <a:ext cx="12192000" cy="609484"/>
          </a:xfrm>
          <a:prstGeom prst="rect">
            <a:avLst/>
          </a:prstGeom>
          <a:gradFill flip="none" rotWithShape="1">
            <a:gsLst>
              <a:gs pos="100000">
                <a:srgbClr val="72C0D9"/>
              </a:gs>
              <a:gs pos="0">
                <a:srgbClr val="0384A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solidFill>
                <a:srgbClr val="1D7FB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8CA3555-27A8-4A7B-A18F-C4DBFC7B2183}"/>
              </a:ext>
            </a:extLst>
          </p:cNvPr>
          <p:cNvSpPr/>
          <p:nvPr/>
        </p:nvSpPr>
        <p:spPr bwMode="auto">
          <a:xfrm>
            <a:off x="0" y="-1240"/>
            <a:ext cx="12192000" cy="609484"/>
          </a:xfrm>
          <a:prstGeom prst="rect">
            <a:avLst/>
          </a:prstGeom>
          <a:gradFill flip="none" rotWithShape="1">
            <a:gsLst>
              <a:gs pos="100000">
                <a:srgbClr val="72C0D9"/>
              </a:gs>
              <a:gs pos="0">
                <a:srgbClr val="0384A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solidFill>
                <a:srgbClr val="1D7FB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한쪽 모서리가 둥근 사각형 63">
            <a:extLst>
              <a:ext uri="{FF2B5EF4-FFF2-40B4-BE49-F238E27FC236}">
                <a16:creationId xmlns:a16="http://schemas.microsoft.com/office/drawing/2014/main" id="{AB58A0C2-506F-437F-8283-90468E80F6A4}"/>
              </a:ext>
            </a:extLst>
          </p:cNvPr>
          <p:cNvSpPr/>
          <p:nvPr/>
        </p:nvSpPr>
        <p:spPr bwMode="auto">
          <a:xfrm>
            <a:off x="-1" y="303501"/>
            <a:ext cx="12001388" cy="6296082"/>
          </a:xfrm>
          <a:prstGeom prst="round1Rect">
            <a:avLst>
              <a:gd name="adj" fmla="val 6963"/>
            </a:avLst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dist="63500" algn="l" rotWithShape="0">
              <a:prstClr val="black">
                <a:alpha val="20000"/>
              </a:prstClr>
            </a:outerShdw>
          </a:effectLst>
        </p:spPr>
        <p:txBody>
          <a:bodyPr wrap="none" lIns="15265" tIns="9159" rIns="15265" bIns="9159" rtlCol="0" anchor="ctr"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marL="164127" defTabSz="775208" eaLnBrk="0" fontAlgn="ctr" latinLnBrk="0" hangingPunct="0"/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8" name="직선 연결선 67"/>
          <p:cNvCxnSpPr>
            <a:cxnSpLocks/>
          </p:cNvCxnSpPr>
          <p:nvPr/>
        </p:nvCxnSpPr>
        <p:spPr>
          <a:xfrm flipV="1">
            <a:off x="4406367" y="1630278"/>
            <a:ext cx="0" cy="3148041"/>
          </a:xfrm>
          <a:prstGeom prst="line">
            <a:avLst/>
          </a:prstGeom>
          <a:ln w="25400">
            <a:solidFill>
              <a:srgbClr val="088E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79402" y="1777132"/>
            <a:ext cx="1400641" cy="4660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rtlCol="0">
            <a:spAutoFit/>
            <a:sp3d>
              <a:bevelT w="0"/>
            </a:sp3d>
          </a:bodyPr>
          <a:lstStyle/>
          <a:p>
            <a:pPr algn="r" defTabSz="372240">
              <a:lnSpc>
                <a:spcPct val="120000"/>
              </a:lnSpc>
              <a:defRPr/>
            </a:pPr>
            <a:r>
              <a:rPr lang="en-US" altLang="ko-KR" sz="2800" b="1" spc="-138" dirty="0">
                <a:solidFill>
                  <a:srgbClr val="0384A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800" b="1" spc="-138" dirty="0">
                <a:solidFill>
                  <a:srgbClr val="0384A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로그인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CFBAFF-B660-4937-A7B2-0EC199F8DB09}"/>
              </a:ext>
            </a:extLst>
          </p:cNvPr>
          <p:cNvSpPr txBox="1"/>
          <p:nvPr/>
        </p:nvSpPr>
        <p:spPr>
          <a:xfrm>
            <a:off x="4979402" y="2580154"/>
            <a:ext cx="3666774" cy="4660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rtlCol="0">
            <a:spAutoFit/>
            <a:sp3d>
              <a:bevelT w="0"/>
            </a:sp3d>
          </a:bodyPr>
          <a:lstStyle/>
          <a:p>
            <a:pPr algn="r" defTabSz="372240">
              <a:lnSpc>
                <a:spcPct val="120000"/>
              </a:lnSpc>
              <a:defRPr/>
            </a:pPr>
            <a:r>
              <a:rPr lang="en-US" altLang="ko-KR" sz="2800" b="1" spc="-138" dirty="0">
                <a:solidFill>
                  <a:srgbClr val="0384A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800" b="1" spc="-138" dirty="0">
                <a:solidFill>
                  <a:srgbClr val="0384A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사업장 소속권한 신청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D6E1DC-0471-4835-80E7-135DDDE280AD}"/>
              </a:ext>
            </a:extLst>
          </p:cNvPr>
          <p:cNvSpPr txBox="1"/>
          <p:nvPr/>
        </p:nvSpPr>
        <p:spPr>
          <a:xfrm>
            <a:off x="4979402" y="3383176"/>
            <a:ext cx="4117089" cy="4660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rtlCol="0">
            <a:spAutoFit/>
            <a:sp3d>
              <a:bevelT w="0"/>
            </a:sp3d>
          </a:bodyPr>
          <a:lstStyle/>
          <a:p>
            <a:pPr algn="r" defTabSz="372240">
              <a:lnSpc>
                <a:spcPct val="120000"/>
              </a:lnSpc>
              <a:defRPr/>
            </a:pPr>
            <a:r>
              <a:rPr lang="en-US" altLang="ko-KR" sz="2800" b="1" spc="-138" dirty="0">
                <a:solidFill>
                  <a:srgbClr val="0384A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2800" b="1" spc="-138" dirty="0">
                <a:solidFill>
                  <a:srgbClr val="0384A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등록 및 실시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2CB828-9516-4817-A3D5-83C4C3586823}"/>
              </a:ext>
            </a:extLst>
          </p:cNvPr>
          <p:cNvSpPr txBox="1"/>
          <p:nvPr/>
        </p:nvSpPr>
        <p:spPr>
          <a:xfrm>
            <a:off x="4979402" y="4186198"/>
            <a:ext cx="3557833" cy="4660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rtlCol="0">
            <a:spAutoFit/>
            <a:sp3d>
              <a:bevelT w="0"/>
            </a:sp3d>
          </a:bodyPr>
          <a:lstStyle/>
          <a:p>
            <a:pPr algn="r" defTabSz="372240">
              <a:lnSpc>
                <a:spcPct val="120000"/>
              </a:lnSpc>
              <a:defRPr/>
            </a:pPr>
            <a:r>
              <a:rPr lang="en-US" altLang="ko-KR" sz="2800" b="1" spc="-138" dirty="0">
                <a:solidFill>
                  <a:srgbClr val="0384A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2800" b="1" spc="-138" dirty="0">
                <a:solidFill>
                  <a:srgbClr val="0384A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결과보기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27893B-92F7-4939-AE93-35D322059D71}"/>
              </a:ext>
            </a:extLst>
          </p:cNvPr>
          <p:cNvSpPr txBox="1"/>
          <p:nvPr/>
        </p:nvSpPr>
        <p:spPr>
          <a:xfrm>
            <a:off x="2848898" y="2850466"/>
            <a:ext cx="911916" cy="5327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>
            <a:spAutoFit/>
            <a:sp3d>
              <a:bevelT w="0"/>
            </a:sp3d>
          </a:bodyPr>
          <a:lstStyle/>
          <a:p>
            <a:pPr algn="r" defTabSz="372240">
              <a:lnSpc>
                <a:spcPct val="120000"/>
              </a:lnSpc>
              <a:defRPr/>
            </a:pPr>
            <a:r>
              <a:rPr lang="ko-KR" altLang="en-US" sz="3200" b="1" spc="-138" dirty="0">
                <a:solidFill>
                  <a:srgbClr val="0384A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 차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A0F0326-4BB0-4602-899F-1C0798B21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CA1F90E-060C-4FCA-8799-DF70E7855F94}" type="slidenum">
              <a:rPr lang="ko-KR" altLang="en-US" smtClean="0"/>
              <a:pPr algn="ctr"/>
              <a:t>2</a:t>
            </a:fld>
            <a:r>
              <a:rPr lang="ko-KR" altLang="en-US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6349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397F45CC-0C6D-44B9-A327-2D1A6F2B5A83}"/>
              </a:ext>
            </a:extLst>
          </p:cNvPr>
          <p:cNvSpPr/>
          <p:nvPr/>
        </p:nvSpPr>
        <p:spPr bwMode="auto">
          <a:xfrm>
            <a:off x="0" y="-1240"/>
            <a:ext cx="12192000" cy="609484"/>
          </a:xfrm>
          <a:prstGeom prst="rect">
            <a:avLst/>
          </a:prstGeom>
          <a:gradFill flip="none" rotWithShape="1">
            <a:gsLst>
              <a:gs pos="100000">
                <a:srgbClr val="72C0D9"/>
              </a:gs>
              <a:gs pos="0">
                <a:srgbClr val="0384A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solidFill>
                <a:srgbClr val="1D7FBF"/>
              </a:solidFill>
            </a:endParaRPr>
          </a:p>
        </p:txBody>
      </p:sp>
      <p:sp>
        <p:nvSpPr>
          <p:cNvPr id="21" name="한쪽 모서리가 둥근 사각형 63">
            <a:extLst>
              <a:ext uri="{FF2B5EF4-FFF2-40B4-BE49-F238E27FC236}">
                <a16:creationId xmlns:a16="http://schemas.microsoft.com/office/drawing/2014/main" id="{95C28144-FB04-4AB3-8AD0-DCEE7F3A5B83}"/>
              </a:ext>
            </a:extLst>
          </p:cNvPr>
          <p:cNvSpPr/>
          <p:nvPr/>
        </p:nvSpPr>
        <p:spPr bwMode="auto">
          <a:xfrm>
            <a:off x="0" y="158569"/>
            <a:ext cx="12001387" cy="486197"/>
          </a:xfrm>
          <a:prstGeom prst="round1Rect">
            <a:avLst>
              <a:gd name="adj" fmla="val 6963"/>
            </a:avLst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dist="63500" algn="l" rotWithShape="0">
              <a:prstClr val="black">
                <a:alpha val="20000"/>
              </a:prstClr>
            </a:outerShdw>
          </a:effectLst>
        </p:spPr>
        <p:txBody>
          <a:bodyPr wrap="none" lIns="15265" tIns="9159" rIns="15265" bIns="9159" rtlCol="0" anchor="ctr"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marL="164127" defTabSz="775208" eaLnBrk="0" fontAlgn="ctr" latinLnBrk="0" hangingPunct="0"/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실시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감소대책 수립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75AE421-70AB-48E9-985E-25688A583619}"/>
              </a:ext>
            </a:extLst>
          </p:cNvPr>
          <p:cNvSpPr/>
          <p:nvPr/>
        </p:nvSpPr>
        <p:spPr>
          <a:xfrm>
            <a:off x="394447" y="1458192"/>
            <a:ext cx="7494494" cy="5125017"/>
          </a:xfrm>
          <a:prstGeom prst="rect">
            <a:avLst/>
          </a:prstGeom>
          <a:noFill/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75DB336-9645-42E6-AAA4-9C2D74E3B5BB}"/>
              </a:ext>
            </a:extLst>
          </p:cNvPr>
          <p:cNvSpPr/>
          <p:nvPr/>
        </p:nvSpPr>
        <p:spPr>
          <a:xfrm>
            <a:off x="8104726" y="1458192"/>
            <a:ext cx="3896661" cy="3386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화면 기능 설명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55F79AF-5071-4431-8AF8-22512FDDA3A6}"/>
              </a:ext>
            </a:extLst>
          </p:cNvPr>
          <p:cNvSpPr/>
          <p:nvPr/>
        </p:nvSpPr>
        <p:spPr>
          <a:xfrm>
            <a:off x="8104726" y="1930525"/>
            <a:ext cx="3896661" cy="4652683"/>
          </a:xfrm>
          <a:prstGeom prst="rect">
            <a:avLst/>
          </a:prstGeom>
          <a:noFill/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440000" latinLnBrk="0">
              <a:lnSpc>
                <a:spcPct val="15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① </a:t>
            </a:r>
            <a:r>
              <a:rPr lang="ko-KR" altLang="en-US" sz="1600" b="1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위험성 수준판단 결과</a:t>
            </a:r>
            <a:r>
              <a:rPr lang="en-US" altLang="ko-KR" sz="1600" b="1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600" b="1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허용 불가능한 위험성에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대하여 감소대책을 작성합니다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이 때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허용 가능한 위험에 대해서는 감소대책을 작성하지 않을 수 있습니다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 </a:t>
            </a:r>
            <a:endParaRPr lang="en-US" altLang="ko-KR" sz="1600" b="1" spc="-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Light" panose="02000403000000020004" pitchFamily="50" charset="-127"/>
            </a:endParaRPr>
          </a:p>
          <a:p>
            <a:pPr marL="180000" indent="-1440000" latinLnBrk="0">
              <a:lnSpc>
                <a:spcPct val="15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② 공정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(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작업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)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별로 입력 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marL="180000" indent="-1440000" latinLnBrk="0">
              <a:lnSpc>
                <a:spcPct val="15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③ 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(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빈도강도법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)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재해발생 가능성</a:t>
            </a:r>
            <a:r>
              <a:rPr lang="en-US" altLang="ko-KR" sz="12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(</a:t>
            </a:r>
            <a:r>
              <a:rPr lang="ko-KR" altLang="en-US" sz="12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빈도</a:t>
            </a:r>
            <a:r>
              <a:rPr lang="en-US" altLang="ko-KR" sz="12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)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과 재해의 중대성</a:t>
            </a:r>
            <a:r>
              <a:rPr lang="en-US" altLang="ko-KR" sz="12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(</a:t>
            </a:r>
            <a:r>
              <a:rPr lang="ko-KR" altLang="en-US" sz="12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강도</a:t>
            </a:r>
            <a:r>
              <a:rPr lang="en-US" altLang="ko-KR" sz="12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)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을 판단하여 위험성을 정량적으로 판단합니다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marL="180000" indent="-1440000" latinLnBrk="0">
              <a:lnSpc>
                <a:spcPct val="150000"/>
              </a:lnSpc>
            </a:pPr>
            <a:endParaRPr lang="en-US" altLang="ko-KR" sz="1600" b="1" spc="-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Light" panose="02000403000000020004" pitchFamily="50" charset="-127"/>
            </a:endParaRPr>
          </a:p>
          <a:p>
            <a:pPr marL="180000" indent="-1440000" latinLnBrk="0">
              <a:lnSpc>
                <a:spcPct val="150000"/>
              </a:lnSpc>
            </a:pPr>
            <a:r>
              <a:rPr lang="en-US" altLang="ko-KR" sz="14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※ </a:t>
            </a:r>
            <a:r>
              <a:rPr lang="ko-KR" altLang="en-US" sz="14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모든 판단은 사업장에서 사전에 작성한 위험성평가 실시규정</a:t>
            </a:r>
            <a:r>
              <a:rPr lang="en-US" altLang="ko-KR" sz="14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(</a:t>
            </a:r>
            <a:r>
              <a:rPr lang="ko-KR" altLang="en-US" sz="14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절차서</a:t>
            </a:r>
            <a:r>
              <a:rPr lang="en-US" altLang="ko-KR" sz="14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)</a:t>
            </a:r>
            <a:r>
              <a:rPr lang="ko-KR" altLang="en-US" sz="14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에서 정한 기준에 따라 결정합니다</a:t>
            </a:r>
            <a:r>
              <a:rPr lang="en-US" altLang="ko-KR" sz="14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</a:p>
        </p:txBody>
      </p:sp>
      <p:sp>
        <p:nvSpPr>
          <p:cNvPr id="22" name="모서리가 둥근 직사각형 43">
            <a:extLst>
              <a:ext uri="{FF2B5EF4-FFF2-40B4-BE49-F238E27FC236}">
                <a16:creationId xmlns:a16="http://schemas.microsoft.com/office/drawing/2014/main" id="{2CCE746A-B068-469B-8C70-E87479DD1BB4}"/>
              </a:ext>
            </a:extLst>
          </p:cNvPr>
          <p:cNvSpPr/>
          <p:nvPr/>
        </p:nvSpPr>
        <p:spPr>
          <a:xfrm>
            <a:off x="394447" y="923727"/>
            <a:ext cx="11606940" cy="408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latinLnBrk="0">
              <a:lnSpc>
                <a:spcPct val="13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○ 허용 불가능한 위험성에 대하여 감소대책을 수립합니다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  <a:endParaRPr lang="id-ID" altLang="ko-KR" sz="1600" b="1" spc="-5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Light" panose="0200040300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CEB0BAB-F728-44F7-BB32-22F586802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5" y="1611675"/>
            <a:ext cx="7289735" cy="4839536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E11D145E-D85F-48F3-84B4-76E10FC2FB7B}"/>
              </a:ext>
            </a:extLst>
          </p:cNvPr>
          <p:cNvSpPr/>
          <p:nvPr/>
        </p:nvSpPr>
        <p:spPr>
          <a:xfrm>
            <a:off x="6408230" y="5740862"/>
            <a:ext cx="214236" cy="2214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3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82EA81B0-05BF-4D12-ACE2-C5F11F2F6FD8}"/>
              </a:ext>
            </a:extLst>
          </p:cNvPr>
          <p:cNvSpPr/>
          <p:nvPr/>
        </p:nvSpPr>
        <p:spPr>
          <a:xfrm>
            <a:off x="3360453" y="3546714"/>
            <a:ext cx="224808" cy="2429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1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23" name="모서리가 둥근 직사각형 32">
            <a:extLst>
              <a:ext uri="{FF2B5EF4-FFF2-40B4-BE49-F238E27FC236}">
                <a16:creationId xmlns:a16="http://schemas.microsoft.com/office/drawing/2014/main" id="{62409F1D-6D16-4502-B4CB-37FE2E9DD50B}"/>
              </a:ext>
            </a:extLst>
          </p:cNvPr>
          <p:cNvSpPr/>
          <p:nvPr/>
        </p:nvSpPr>
        <p:spPr>
          <a:xfrm>
            <a:off x="652447" y="2931040"/>
            <a:ext cx="2471753" cy="360448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5" name="모서리가 둥근 직사각형 32">
            <a:extLst>
              <a:ext uri="{FF2B5EF4-FFF2-40B4-BE49-F238E27FC236}">
                <a16:creationId xmlns:a16="http://schemas.microsoft.com/office/drawing/2014/main" id="{DB2E0B91-426A-4BC0-9302-C52A68B99331}"/>
              </a:ext>
            </a:extLst>
          </p:cNvPr>
          <p:cNvSpPr/>
          <p:nvPr/>
        </p:nvSpPr>
        <p:spPr>
          <a:xfrm>
            <a:off x="3472857" y="3801176"/>
            <a:ext cx="3642318" cy="1685224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75B4D3AD-A514-4137-90B9-AD5FB547585B}"/>
              </a:ext>
            </a:extLst>
          </p:cNvPr>
          <p:cNvSpPr/>
          <p:nvPr/>
        </p:nvSpPr>
        <p:spPr>
          <a:xfrm>
            <a:off x="3114104" y="2688063"/>
            <a:ext cx="224808" cy="2429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2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27" name="모서리가 둥근 직사각형 32">
            <a:extLst>
              <a:ext uri="{FF2B5EF4-FFF2-40B4-BE49-F238E27FC236}">
                <a16:creationId xmlns:a16="http://schemas.microsoft.com/office/drawing/2014/main" id="{92E16A07-97E5-4D54-AB87-A409AA60C8D6}"/>
              </a:ext>
            </a:extLst>
          </p:cNvPr>
          <p:cNvSpPr/>
          <p:nvPr/>
        </p:nvSpPr>
        <p:spPr>
          <a:xfrm>
            <a:off x="6571540" y="5930994"/>
            <a:ext cx="1145491" cy="520217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3BEB816-9501-44E5-B82E-D0D3356EC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CA1F90E-060C-4FCA-8799-DF70E7855F94}" type="slidenum">
              <a:rPr lang="ko-KR" altLang="en-US" smtClean="0"/>
              <a:pPr algn="ctr"/>
              <a:t>20</a:t>
            </a:fld>
            <a:r>
              <a:rPr lang="ko-KR" altLang="en-US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0501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A316179-D4F8-4547-9EEB-641D1774F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1" y="1551056"/>
            <a:ext cx="7361969" cy="4900155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397F45CC-0C6D-44B9-A327-2D1A6F2B5A83}"/>
              </a:ext>
            </a:extLst>
          </p:cNvPr>
          <p:cNvSpPr/>
          <p:nvPr/>
        </p:nvSpPr>
        <p:spPr bwMode="auto">
          <a:xfrm>
            <a:off x="0" y="-1240"/>
            <a:ext cx="12192000" cy="609484"/>
          </a:xfrm>
          <a:prstGeom prst="rect">
            <a:avLst/>
          </a:prstGeom>
          <a:gradFill flip="none" rotWithShape="1">
            <a:gsLst>
              <a:gs pos="100000">
                <a:srgbClr val="72C0D9"/>
              </a:gs>
              <a:gs pos="0">
                <a:srgbClr val="0384A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solidFill>
                <a:srgbClr val="1D7FBF"/>
              </a:solidFill>
            </a:endParaRPr>
          </a:p>
        </p:txBody>
      </p:sp>
      <p:sp>
        <p:nvSpPr>
          <p:cNvPr id="21" name="한쪽 모서리가 둥근 사각형 63">
            <a:extLst>
              <a:ext uri="{FF2B5EF4-FFF2-40B4-BE49-F238E27FC236}">
                <a16:creationId xmlns:a16="http://schemas.microsoft.com/office/drawing/2014/main" id="{95C28144-FB04-4AB3-8AD0-DCEE7F3A5B83}"/>
              </a:ext>
            </a:extLst>
          </p:cNvPr>
          <p:cNvSpPr/>
          <p:nvPr/>
        </p:nvSpPr>
        <p:spPr bwMode="auto">
          <a:xfrm>
            <a:off x="0" y="158569"/>
            <a:ext cx="12001387" cy="486197"/>
          </a:xfrm>
          <a:prstGeom prst="round1Rect">
            <a:avLst>
              <a:gd name="adj" fmla="val 6963"/>
            </a:avLst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dist="63500" algn="l" rotWithShape="0">
              <a:prstClr val="black">
                <a:alpha val="20000"/>
              </a:prstClr>
            </a:outerShdw>
          </a:effectLst>
        </p:spPr>
        <p:txBody>
          <a:bodyPr wrap="none" lIns="15265" tIns="9159" rIns="15265" bIns="9159" rtlCol="0" anchor="ctr"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marL="164127" defTabSz="775208" eaLnBrk="0" fontAlgn="ctr" latinLnBrk="0" hangingPunct="0"/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실시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실행 및 개선 후 위험성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75AE421-70AB-48E9-985E-25688A583619}"/>
              </a:ext>
            </a:extLst>
          </p:cNvPr>
          <p:cNvSpPr/>
          <p:nvPr/>
        </p:nvSpPr>
        <p:spPr>
          <a:xfrm>
            <a:off x="394447" y="1458192"/>
            <a:ext cx="7494494" cy="5125017"/>
          </a:xfrm>
          <a:prstGeom prst="rect">
            <a:avLst/>
          </a:prstGeom>
          <a:noFill/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75DB336-9645-42E6-AAA4-9C2D74E3B5BB}"/>
              </a:ext>
            </a:extLst>
          </p:cNvPr>
          <p:cNvSpPr/>
          <p:nvPr/>
        </p:nvSpPr>
        <p:spPr>
          <a:xfrm>
            <a:off x="8104726" y="1458192"/>
            <a:ext cx="3896661" cy="3386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화면 기능 설명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55F79AF-5071-4431-8AF8-22512FDDA3A6}"/>
              </a:ext>
            </a:extLst>
          </p:cNvPr>
          <p:cNvSpPr/>
          <p:nvPr/>
        </p:nvSpPr>
        <p:spPr>
          <a:xfrm>
            <a:off x="8104726" y="1930525"/>
            <a:ext cx="3896661" cy="4652683"/>
          </a:xfrm>
          <a:prstGeom prst="rect">
            <a:avLst/>
          </a:prstGeom>
          <a:noFill/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440000" latinLnBrk="0">
              <a:lnSpc>
                <a:spcPct val="15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① </a:t>
            </a:r>
            <a:r>
              <a:rPr lang="ko-KR" altLang="en-US" sz="1600" b="1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수립된 감소대책에 대하여 담당자</a:t>
            </a:r>
            <a:r>
              <a:rPr lang="en-US" altLang="ko-KR" sz="1600" b="1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600" b="1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개선예정일</a:t>
            </a:r>
            <a:r>
              <a:rPr lang="en-US" altLang="ko-KR" sz="1600" b="1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600" b="1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개선완료일을 입력합니다</a:t>
            </a:r>
            <a:r>
              <a:rPr lang="en-US" altLang="ko-KR" sz="1600" b="1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marL="180000" indent="-1440000" latinLnBrk="0">
              <a:lnSpc>
                <a:spcPct val="15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② </a:t>
            </a:r>
            <a:r>
              <a:rPr lang="ko-KR" altLang="en-US" sz="1600" b="1" spc="-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개선이 완료되면</a:t>
            </a:r>
            <a:r>
              <a:rPr lang="en-US" altLang="ko-KR" sz="1600" b="1" spc="-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600" b="1" spc="-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위험성이 허용 가능한 수준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으로 내려왔는지 다시 한 번 판단합니다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marL="180000" indent="-1440000" latinLnBrk="0">
              <a:lnSpc>
                <a:spcPct val="15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③ 모든 입력이 완료되면 저장합니다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marL="180000" indent="-1440000" latinLnBrk="0">
              <a:lnSpc>
                <a:spcPct val="15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④ 위험성평가 결과표를 출력하기 위해서는 결과보기를 클릭합니다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marL="180000" indent="-1440000" latinLnBrk="0">
              <a:lnSpc>
                <a:spcPct val="15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⑤ 담당자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개선예정일 및 개선완료일을 모두 입력하면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, “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완료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＂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버튼을 클릭하여 완료처리 할 수 있습니다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</a:p>
        </p:txBody>
      </p:sp>
      <p:sp>
        <p:nvSpPr>
          <p:cNvPr id="22" name="모서리가 둥근 직사각형 43">
            <a:extLst>
              <a:ext uri="{FF2B5EF4-FFF2-40B4-BE49-F238E27FC236}">
                <a16:creationId xmlns:a16="http://schemas.microsoft.com/office/drawing/2014/main" id="{2CCE746A-B068-469B-8C70-E87479DD1BB4}"/>
              </a:ext>
            </a:extLst>
          </p:cNvPr>
          <p:cNvSpPr/>
          <p:nvPr/>
        </p:nvSpPr>
        <p:spPr>
          <a:xfrm>
            <a:off x="394447" y="923727"/>
            <a:ext cx="11606940" cy="408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latinLnBrk="0">
              <a:lnSpc>
                <a:spcPct val="13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○ 감소대책을 이행할 담당자를 지정하고 이행여부를 확인 후 다시 위험성 수준을 판단합니다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  <a:endParaRPr lang="id-ID" altLang="ko-KR" sz="1600" b="1" spc="-5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Light" panose="02000403000000020004" pitchFamily="50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E11D145E-D85F-48F3-84B4-76E10FC2FB7B}"/>
              </a:ext>
            </a:extLst>
          </p:cNvPr>
          <p:cNvSpPr/>
          <p:nvPr/>
        </p:nvSpPr>
        <p:spPr>
          <a:xfrm>
            <a:off x="6447764" y="5741782"/>
            <a:ext cx="214236" cy="2214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4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82EA81B0-05BF-4D12-ACE2-C5F11F2F6FD8}"/>
              </a:ext>
            </a:extLst>
          </p:cNvPr>
          <p:cNvSpPr/>
          <p:nvPr/>
        </p:nvSpPr>
        <p:spPr>
          <a:xfrm>
            <a:off x="3428346" y="3971839"/>
            <a:ext cx="224808" cy="2429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1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23" name="모서리가 둥근 직사각형 32">
            <a:extLst>
              <a:ext uri="{FF2B5EF4-FFF2-40B4-BE49-F238E27FC236}">
                <a16:creationId xmlns:a16="http://schemas.microsoft.com/office/drawing/2014/main" id="{62409F1D-6D16-4502-B4CB-37FE2E9DD50B}"/>
              </a:ext>
            </a:extLst>
          </p:cNvPr>
          <p:cNvSpPr/>
          <p:nvPr/>
        </p:nvSpPr>
        <p:spPr>
          <a:xfrm>
            <a:off x="3428346" y="4214817"/>
            <a:ext cx="2258079" cy="947734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5" name="모서리가 둥근 직사각형 32">
            <a:extLst>
              <a:ext uri="{FF2B5EF4-FFF2-40B4-BE49-F238E27FC236}">
                <a16:creationId xmlns:a16="http://schemas.microsoft.com/office/drawing/2014/main" id="{DB2E0B91-426A-4BC0-9302-C52A68B99331}"/>
              </a:ext>
            </a:extLst>
          </p:cNvPr>
          <p:cNvSpPr/>
          <p:nvPr/>
        </p:nvSpPr>
        <p:spPr>
          <a:xfrm>
            <a:off x="5783771" y="4214816"/>
            <a:ext cx="2105170" cy="947735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75B4D3AD-A514-4137-90B9-AD5FB547585B}"/>
              </a:ext>
            </a:extLst>
          </p:cNvPr>
          <p:cNvSpPr/>
          <p:nvPr/>
        </p:nvSpPr>
        <p:spPr>
          <a:xfrm>
            <a:off x="5775885" y="3971839"/>
            <a:ext cx="224808" cy="2429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2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27" name="모서리가 둥근 직사각형 32">
            <a:extLst>
              <a:ext uri="{FF2B5EF4-FFF2-40B4-BE49-F238E27FC236}">
                <a16:creationId xmlns:a16="http://schemas.microsoft.com/office/drawing/2014/main" id="{92E16A07-97E5-4D54-AB87-A409AA60C8D6}"/>
              </a:ext>
            </a:extLst>
          </p:cNvPr>
          <p:cNvSpPr/>
          <p:nvPr/>
        </p:nvSpPr>
        <p:spPr>
          <a:xfrm>
            <a:off x="6715532" y="5869081"/>
            <a:ext cx="532994" cy="520217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8" name="모서리가 둥근 직사각형 32">
            <a:extLst>
              <a:ext uri="{FF2B5EF4-FFF2-40B4-BE49-F238E27FC236}">
                <a16:creationId xmlns:a16="http://schemas.microsoft.com/office/drawing/2014/main" id="{5C8968CE-6641-47E7-AC74-5C84A0B7AC92}"/>
              </a:ext>
            </a:extLst>
          </p:cNvPr>
          <p:cNvSpPr/>
          <p:nvPr/>
        </p:nvSpPr>
        <p:spPr>
          <a:xfrm>
            <a:off x="6715530" y="3714750"/>
            <a:ext cx="1145491" cy="389495"/>
          </a:xfrm>
          <a:prstGeom prst="roundRect">
            <a:avLst>
              <a:gd name="adj" fmla="val 2650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9" name="모서리가 둥근 직사각형 32">
            <a:extLst>
              <a:ext uri="{FF2B5EF4-FFF2-40B4-BE49-F238E27FC236}">
                <a16:creationId xmlns:a16="http://schemas.microsoft.com/office/drawing/2014/main" id="{1FC24315-D7D3-4E60-A2FC-0F86738D94AF}"/>
              </a:ext>
            </a:extLst>
          </p:cNvPr>
          <p:cNvSpPr/>
          <p:nvPr/>
        </p:nvSpPr>
        <p:spPr>
          <a:xfrm>
            <a:off x="7288275" y="5869081"/>
            <a:ext cx="532994" cy="520217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67193D60-5C55-4EB5-93D8-07600E3F8FD0}"/>
              </a:ext>
            </a:extLst>
          </p:cNvPr>
          <p:cNvSpPr/>
          <p:nvPr/>
        </p:nvSpPr>
        <p:spPr>
          <a:xfrm>
            <a:off x="7568322" y="5626336"/>
            <a:ext cx="214236" cy="2214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5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2EA7F69A-066E-41F0-87A4-7AE92FE92E6D}"/>
              </a:ext>
            </a:extLst>
          </p:cNvPr>
          <p:cNvSpPr/>
          <p:nvPr/>
        </p:nvSpPr>
        <p:spPr>
          <a:xfrm>
            <a:off x="7340536" y="3414092"/>
            <a:ext cx="214236" cy="2214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3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BDBAC53-C17D-4EF1-8982-EC152496E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CA1F90E-060C-4FCA-8799-DF70E7855F94}" type="slidenum">
              <a:rPr lang="ko-KR" altLang="en-US" smtClean="0"/>
              <a:pPr algn="ctr"/>
              <a:t>21</a:t>
            </a:fld>
            <a:r>
              <a:rPr lang="ko-KR" altLang="en-US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5135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6B634B2E-885F-4F82-AF6A-C544CF07E461}"/>
              </a:ext>
            </a:extLst>
          </p:cNvPr>
          <p:cNvSpPr/>
          <p:nvPr/>
        </p:nvSpPr>
        <p:spPr bwMode="auto">
          <a:xfrm>
            <a:off x="0" y="6248516"/>
            <a:ext cx="12192000" cy="609484"/>
          </a:xfrm>
          <a:prstGeom prst="rect">
            <a:avLst/>
          </a:prstGeom>
          <a:gradFill flip="none" rotWithShape="1">
            <a:gsLst>
              <a:gs pos="100000">
                <a:srgbClr val="72C0D9"/>
              </a:gs>
              <a:gs pos="0">
                <a:srgbClr val="0384A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solidFill>
                <a:srgbClr val="1D7FB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8CA3555-27A8-4A7B-A18F-C4DBFC7B2183}"/>
              </a:ext>
            </a:extLst>
          </p:cNvPr>
          <p:cNvSpPr/>
          <p:nvPr/>
        </p:nvSpPr>
        <p:spPr bwMode="auto">
          <a:xfrm>
            <a:off x="0" y="-1240"/>
            <a:ext cx="12192000" cy="609484"/>
          </a:xfrm>
          <a:prstGeom prst="rect">
            <a:avLst/>
          </a:prstGeom>
          <a:gradFill flip="none" rotWithShape="1">
            <a:gsLst>
              <a:gs pos="100000">
                <a:srgbClr val="72C0D9"/>
              </a:gs>
              <a:gs pos="0">
                <a:srgbClr val="0384A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solidFill>
                <a:srgbClr val="1D7FB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한쪽 모서리가 둥근 사각형 63">
            <a:extLst>
              <a:ext uri="{FF2B5EF4-FFF2-40B4-BE49-F238E27FC236}">
                <a16:creationId xmlns:a16="http://schemas.microsoft.com/office/drawing/2014/main" id="{AB58A0C2-506F-437F-8283-90468E80F6A4}"/>
              </a:ext>
            </a:extLst>
          </p:cNvPr>
          <p:cNvSpPr/>
          <p:nvPr/>
        </p:nvSpPr>
        <p:spPr bwMode="auto">
          <a:xfrm>
            <a:off x="-1" y="303501"/>
            <a:ext cx="12001388" cy="6296082"/>
          </a:xfrm>
          <a:prstGeom prst="round1Rect">
            <a:avLst>
              <a:gd name="adj" fmla="val 6963"/>
            </a:avLst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dist="63500" algn="l" rotWithShape="0">
              <a:prstClr val="black">
                <a:alpha val="20000"/>
              </a:prstClr>
            </a:outerShdw>
          </a:effectLst>
        </p:spPr>
        <p:txBody>
          <a:bodyPr wrap="none" lIns="15265" tIns="9159" rIns="15265" bIns="9159" rtlCol="0" anchor="ctr"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marL="164127" defTabSz="775208" eaLnBrk="0" fontAlgn="ctr" latinLnBrk="0" hangingPunct="0"/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8" name="직선 연결선 67"/>
          <p:cNvCxnSpPr/>
          <p:nvPr/>
        </p:nvCxnSpPr>
        <p:spPr>
          <a:xfrm>
            <a:off x="2039684" y="3451542"/>
            <a:ext cx="7920000" cy="0"/>
          </a:xfrm>
          <a:prstGeom prst="line">
            <a:avLst/>
          </a:prstGeom>
          <a:ln w="25400">
            <a:solidFill>
              <a:srgbClr val="088E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050889" y="2692146"/>
            <a:ext cx="4090222" cy="6070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rtlCol="0">
            <a:spAutoFit/>
            <a:sp3d>
              <a:bevelT w="0"/>
            </a:sp3d>
          </a:bodyPr>
          <a:lstStyle/>
          <a:p>
            <a:pPr algn="r" defTabSz="372240">
              <a:lnSpc>
                <a:spcPct val="120000"/>
              </a:lnSpc>
              <a:defRPr/>
            </a:pPr>
            <a:r>
              <a:rPr lang="ko-KR" altLang="en-US" sz="3600" b="1" spc="-138">
                <a:solidFill>
                  <a:srgbClr val="0384AD"/>
                </a:solidFill>
                <a:ea typeface="맑은 고딕"/>
              </a:rPr>
              <a:t>위험성평가 결과보기</a:t>
            </a:r>
            <a:endParaRPr lang="ko-KR" altLang="en-US" sz="3600" b="1" spc="-138" dirty="0">
              <a:solidFill>
                <a:srgbClr val="0384AD"/>
              </a:solidFill>
              <a:latin typeface="맑은 고딕"/>
              <a:ea typeface="맑은 고딕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5EA4B11-D5B2-4BF9-8597-F1D0DA037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CA1F90E-060C-4FCA-8799-DF70E7855F94}" type="slidenum">
              <a:rPr lang="ko-KR" altLang="en-US" smtClean="0"/>
              <a:pPr algn="ctr"/>
              <a:t>22</a:t>
            </a:fld>
            <a:r>
              <a:rPr lang="ko-KR" altLang="en-US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9170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397F45CC-0C6D-44B9-A327-2D1A6F2B5A83}"/>
              </a:ext>
            </a:extLst>
          </p:cNvPr>
          <p:cNvSpPr/>
          <p:nvPr/>
        </p:nvSpPr>
        <p:spPr bwMode="auto">
          <a:xfrm>
            <a:off x="0" y="-1240"/>
            <a:ext cx="12192000" cy="609484"/>
          </a:xfrm>
          <a:prstGeom prst="rect">
            <a:avLst/>
          </a:prstGeom>
          <a:gradFill flip="none" rotWithShape="1">
            <a:gsLst>
              <a:gs pos="100000">
                <a:srgbClr val="72C0D9"/>
              </a:gs>
              <a:gs pos="0">
                <a:srgbClr val="0384A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solidFill>
                <a:srgbClr val="1D7FBF"/>
              </a:solidFill>
            </a:endParaRPr>
          </a:p>
        </p:txBody>
      </p:sp>
      <p:sp>
        <p:nvSpPr>
          <p:cNvPr id="21" name="한쪽 모서리가 둥근 사각형 63">
            <a:extLst>
              <a:ext uri="{FF2B5EF4-FFF2-40B4-BE49-F238E27FC236}">
                <a16:creationId xmlns:a16="http://schemas.microsoft.com/office/drawing/2014/main" id="{95C28144-FB04-4AB3-8AD0-DCEE7F3A5B83}"/>
              </a:ext>
            </a:extLst>
          </p:cNvPr>
          <p:cNvSpPr/>
          <p:nvPr/>
        </p:nvSpPr>
        <p:spPr bwMode="auto">
          <a:xfrm>
            <a:off x="0" y="158569"/>
            <a:ext cx="12001387" cy="486197"/>
          </a:xfrm>
          <a:prstGeom prst="round1Rect">
            <a:avLst>
              <a:gd name="adj" fmla="val 6963"/>
            </a:avLst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dist="63500" algn="l" rotWithShape="0">
              <a:prstClr val="black">
                <a:alpha val="20000"/>
              </a:prstClr>
            </a:outerShdw>
          </a:effectLst>
        </p:spPr>
        <p:txBody>
          <a:bodyPr wrap="none" lIns="15265" tIns="9159" rIns="15265" bIns="9159" rtlCol="0" anchor="ctr"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marL="164127" defTabSz="775208" eaLnBrk="0" fontAlgn="ctr" latinLnBrk="0" hangingPunct="0"/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평가결과 보기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75AE421-70AB-48E9-985E-25688A583619}"/>
              </a:ext>
            </a:extLst>
          </p:cNvPr>
          <p:cNvSpPr/>
          <p:nvPr/>
        </p:nvSpPr>
        <p:spPr>
          <a:xfrm>
            <a:off x="394447" y="1458192"/>
            <a:ext cx="7494494" cy="5125017"/>
          </a:xfrm>
          <a:prstGeom prst="rect">
            <a:avLst/>
          </a:prstGeom>
          <a:noFill/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75DB336-9645-42E6-AAA4-9C2D74E3B5BB}"/>
              </a:ext>
            </a:extLst>
          </p:cNvPr>
          <p:cNvSpPr/>
          <p:nvPr/>
        </p:nvSpPr>
        <p:spPr>
          <a:xfrm>
            <a:off x="8104726" y="1458192"/>
            <a:ext cx="3896661" cy="3386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화면 기능 설명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55F79AF-5071-4431-8AF8-22512FDDA3A6}"/>
              </a:ext>
            </a:extLst>
          </p:cNvPr>
          <p:cNvSpPr/>
          <p:nvPr/>
        </p:nvSpPr>
        <p:spPr>
          <a:xfrm>
            <a:off x="8104726" y="1930525"/>
            <a:ext cx="3896661" cy="4652683"/>
          </a:xfrm>
          <a:prstGeom prst="rect">
            <a:avLst/>
          </a:prstGeom>
          <a:noFill/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440000" latinLnBrk="0">
              <a:lnSpc>
                <a:spcPct val="15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① 상단 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KRAS(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위험성평가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) –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위험성평가 실시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 –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평가결과 보기에서 </a:t>
            </a:r>
            <a:r>
              <a:rPr lang="ko-KR" altLang="en-US" sz="1600" b="1" spc="-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산업안전포털에서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 실시한 위험성평가 결과를 확인 할 수 있습니다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</a:p>
        </p:txBody>
      </p:sp>
      <p:sp>
        <p:nvSpPr>
          <p:cNvPr id="22" name="모서리가 둥근 직사각형 43">
            <a:extLst>
              <a:ext uri="{FF2B5EF4-FFF2-40B4-BE49-F238E27FC236}">
                <a16:creationId xmlns:a16="http://schemas.microsoft.com/office/drawing/2014/main" id="{2CCE746A-B068-469B-8C70-E87479DD1BB4}"/>
              </a:ext>
            </a:extLst>
          </p:cNvPr>
          <p:cNvSpPr/>
          <p:nvPr/>
        </p:nvSpPr>
        <p:spPr>
          <a:xfrm>
            <a:off x="394447" y="923727"/>
            <a:ext cx="11606940" cy="408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latinLnBrk="0">
              <a:lnSpc>
                <a:spcPct val="13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○ 홈페이지 상단 메뉴를 통하여 위험성평가 결과 보기에 접속할 수 있습니다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  <a:endParaRPr lang="id-ID" altLang="ko-KR" sz="1600" b="1" spc="-5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Light" panose="02000403000000020004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956F943-F16E-4CDB-88C4-55BC251EC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6" y="1627501"/>
            <a:ext cx="7029450" cy="4773299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D0C182D-EB35-4A27-99F6-A77DF0EEE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CA1F90E-060C-4FCA-8799-DF70E7855F94}" type="slidenum">
              <a:rPr lang="ko-KR" altLang="en-US" smtClean="0"/>
              <a:pPr algn="ctr"/>
              <a:t>23</a:t>
            </a:fld>
            <a:r>
              <a:rPr lang="ko-KR" altLang="en-US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5035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397F45CC-0C6D-44B9-A327-2D1A6F2B5A83}"/>
              </a:ext>
            </a:extLst>
          </p:cNvPr>
          <p:cNvSpPr/>
          <p:nvPr/>
        </p:nvSpPr>
        <p:spPr bwMode="auto">
          <a:xfrm>
            <a:off x="0" y="-1240"/>
            <a:ext cx="12192000" cy="609484"/>
          </a:xfrm>
          <a:prstGeom prst="rect">
            <a:avLst/>
          </a:prstGeom>
          <a:gradFill flip="none" rotWithShape="1">
            <a:gsLst>
              <a:gs pos="100000">
                <a:srgbClr val="72C0D9"/>
              </a:gs>
              <a:gs pos="0">
                <a:srgbClr val="0384A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solidFill>
                <a:srgbClr val="1D7FBF"/>
              </a:solidFill>
            </a:endParaRPr>
          </a:p>
        </p:txBody>
      </p:sp>
      <p:sp>
        <p:nvSpPr>
          <p:cNvPr id="21" name="한쪽 모서리가 둥근 사각형 63">
            <a:extLst>
              <a:ext uri="{FF2B5EF4-FFF2-40B4-BE49-F238E27FC236}">
                <a16:creationId xmlns:a16="http://schemas.microsoft.com/office/drawing/2014/main" id="{95C28144-FB04-4AB3-8AD0-DCEE7F3A5B83}"/>
              </a:ext>
            </a:extLst>
          </p:cNvPr>
          <p:cNvSpPr/>
          <p:nvPr/>
        </p:nvSpPr>
        <p:spPr bwMode="auto">
          <a:xfrm>
            <a:off x="0" y="158569"/>
            <a:ext cx="12001387" cy="486197"/>
          </a:xfrm>
          <a:prstGeom prst="round1Rect">
            <a:avLst>
              <a:gd name="adj" fmla="val 6963"/>
            </a:avLst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dist="63500" algn="l" rotWithShape="0">
              <a:prstClr val="black">
                <a:alpha val="20000"/>
              </a:prstClr>
            </a:outerShdw>
          </a:effectLst>
        </p:spPr>
        <p:txBody>
          <a:bodyPr wrap="none" lIns="15265" tIns="9159" rIns="15265" bIns="9159" rtlCol="0" anchor="ctr"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marL="164127" defTabSz="775208" eaLnBrk="0" fontAlgn="ctr" latinLnBrk="0" hangingPunct="0"/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평가결과 보기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75AE421-70AB-48E9-985E-25688A583619}"/>
              </a:ext>
            </a:extLst>
          </p:cNvPr>
          <p:cNvSpPr/>
          <p:nvPr/>
        </p:nvSpPr>
        <p:spPr>
          <a:xfrm>
            <a:off x="394447" y="1458192"/>
            <a:ext cx="7494494" cy="5125017"/>
          </a:xfrm>
          <a:prstGeom prst="rect">
            <a:avLst/>
          </a:prstGeom>
          <a:noFill/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75DB336-9645-42E6-AAA4-9C2D74E3B5BB}"/>
              </a:ext>
            </a:extLst>
          </p:cNvPr>
          <p:cNvSpPr/>
          <p:nvPr/>
        </p:nvSpPr>
        <p:spPr>
          <a:xfrm>
            <a:off x="8104726" y="1458192"/>
            <a:ext cx="3896661" cy="3386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화면 기능 설명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55F79AF-5071-4431-8AF8-22512FDDA3A6}"/>
              </a:ext>
            </a:extLst>
          </p:cNvPr>
          <p:cNvSpPr/>
          <p:nvPr/>
        </p:nvSpPr>
        <p:spPr>
          <a:xfrm>
            <a:off x="8104726" y="1930525"/>
            <a:ext cx="3896661" cy="4652683"/>
          </a:xfrm>
          <a:prstGeom prst="rect">
            <a:avLst/>
          </a:prstGeom>
          <a:noFill/>
          <a:ln w="38100">
            <a:solidFill>
              <a:srgbClr val="00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440000" latinLnBrk="0">
              <a:lnSpc>
                <a:spcPts val="26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① </a:t>
            </a:r>
            <a:r>
              <a:rPr lang="ko-KR" altLang="en-US" sz="1600" b="1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연도를 선택하여 조회하면 연도별 활동을 확인 할 수 있습니다</a:t>
            </a:r>
            <a:r>
              <a:rPr lang="en-US" altLang="ko-KR" sz="1600" b="1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marL="180000" indent="-1440000" latinLnBrk="0">
              <a:lnSpc>
                <a:spcPts val="26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② 진행상태가 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“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완료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”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일 경우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평가 결과를 다운 받을 수 있습니다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 </a:t>
            </a:r>
            <a:endParaRPr lang="en-US" altLang="ko-KR" sz="1600" b="1" spc="-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Light" panose="02000403000000020004" pitchFamily="50" charset="-127"/>
            </a:endParaRPr>
          </a:p>
          <a:p>
            <a:pPr marL="180000" indent="-1440000" latinLnBrk="0">
              <a:lnSpc>
                <a:spcPts val="26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③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위험성평가 등록 시 실시규정 파일을 등록 하였다면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각 평가에 맞는 실시규정도 확인 가능합니다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marL="180000" indent="-1440000" latinLnBrk="0">
              <a:lnSpc>
                <a:spcPts val="26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④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 KRAS 2.0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에서 작성하였던 위험성평가 데이터를 불러올 수 있습니다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marL="180000" indent="-1440000" latinLnBrk="0">
              <a:lnSpc>
                <a:spcPts val="26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⑤ 평과 결과보기에 있는 데이터를 복사하여 위험성평가를 </a:t>
            </a:r>
            <a:r>
              <a:rPr lang="ko-KR" altLang="en-US" sz="1600" b="1" spc="-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재실시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 할 수 있습니다</a:t>
            </a:r>
            <a:r>
              <a:rPr lang="en-US" altLang="ko-KR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.</a:t>
            </a:r>
          </a:p>
        </p:txBody>
      </p:sp>
      <p:sp>
        <p:nvSpPr>
          <p:cNvPr id="22" name="모서리가 둥근 직사각형 43">
            <a:extLst>
              <a:ext uri="{FF2B5EF4-FFF2-40B4-BE49-F238E27FC236}">
                <a16:creationId xmlns:a16="http://schemas.microsoft.com/office/drawing/2014/main" id="{2CCE746A-B068-469B-8C70-E87479DD1BB4}"/>
              </a:ext>
            </a:extLst>
          </p:cNvPr>
          <p:cNvSpPr/>
          <p:nvPr/>
        </p:nvSpPr>
        <p:spPr>
          <a:xfrm>
            <a:off x="394447" y="923727"/>
            <a:ext cx="11606940" cy="408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latinLnBrk="0">
              <a:lnSpc>
                <a:spcPct val="13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○ 연도 별 위험성평가 실시 결과</a:t>
            </a:r>
            <a:r>
              <a:rPr lang="en-US" altLang="ko-KR" sz="14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(</a:t>
            </a:r>
            <a:r>
              <a:rPr lang="ko-KR" altLang="en-US" sz="14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진행상태</a:t>
            </a:r>
            <a:r>
              <a:rPr lang="en-US" altLang="ko-KR" sz="14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4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완료일</a:t>
            </a:r>
            <a:r>
              <a:rPr lang="en-US" altLang="ko-KR" sz="14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4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평가결과 다운로드 등</a:t>
            </a:r>
            <a:r>
              <a:rPr lang="en-US" altLang="ko-KR" sz="14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)</a:t>
            </a: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를 확인</a:t>
            </a:r>
            <a:endParaRPr lang="id-ID" altLang="ko-KR" sz="1600" b="1" spc="-5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Light" panose="0200040300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458E52B-7A46-403E-B256-03CAFF2F5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02" y="1533524"/>
            <a:ext cx="7287711" cy="4905376"/>
          </a:xfrm>
          <a:prstGeom prst="rect">
            <a:avLst/>
          </a:prstGeom>
        </p:spPr>
      </p:pic>
      <p:sp>
        <p:nvSpPr>
          <p:cNvPr id="24" name="타원 23">
            <a:extLst>
              <a:ext uri="{FF2B5EF4-FFF2-40B4-BE49-F238E27FC236}">
                <a16:creationId xmlns:a16="http://schemas.microsoft.com/office/drawing/2014/main" id="{C8952CFA-7407-48C8-B0EC-6803DCBB25A0}"/>
              </a:ext>
            </a:extLst>
          </p:cNvPr>
          <p:cNvSpPr/>
          <p:nvPr/>
        </p:nvSpPr>
        <p:spPr>
          <a:xfrm>
            <a:off x="932796" y="2333539"/>
            <a:ext cx="224808" cy="2429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1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573FDE7D-6DEC-4865-B3B3-9540212792FC}"/>
              </a:ext>
            </a:extLst>
          </p:cNvPr>
          <p:cNvSpPr/>
          <p:nvPr/>
        </p:nvSpPr>
        <p:spPr>
          <a:xfrm>
            <a:off x="6881036" y="3671975"/>
            <a:ext cx="224808" cy="2429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2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9FD1AC0E-9422-4EFA-871D-E2CBCBDE2DE7}"/>
              </a:ext>
            </a:extLst>
          </p:cNvPr>
          <p:cNvSpPr/>
          <p:nvPr/>
        </p:nvSpPr>
        <p:spPr>
          <a:xfrm>
            <a:off x="4324940" y="3428998"/>
            <a:ext cx="224808" cy="2429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3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35" name="모서리가 둥근 직사각형 32">
            <a:extLst>
              <a:ext uri="{FF2B5EF4-FFF2-40B4-BE49-F238E27FC236}">
                <a16:creationId xmlns:a16="http://schemas.microsoft.com/office/drawing/2014/main" id="{EC55E436-CE2A-4EC7-90B5-0867369E56AE}"/>
              </a:ext>
            </a:extLst>
          </p:cNvPr>
          <p:cNvSpPr/>
          <p:nvPr/>
        </p:nvSpPr>
        <p:spPr>
          <a:xfrm>
            <a:off x="1157604" y="2503720"/>
            <a:ext cx="2519046" cy="496655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7" name="모서리가 둥근 직사각형 32">
            <a:extLst>
              <a:ext uri="{FF2B5EF4-FFF2-40B4-BE49-F238E27FC236}">
                <a16:creationId xmlns:a16="http://schemas.microsoft.com/office/drawing/2014/main" id="{C0B2DFD8-CD83-4A87-AB99-8E8B91F4C80F}"/>
              </a:ext>
            </a:extLst>
          </p:cNvPr>
          <p:cNvSpPr/>
          <p:nvPr/>
        </p:nvSpPr>
        <p:spPr>
          <a:xfrm>
            <a:off x="4141049" y="3671975"/>
            <a:ext cx="545475" cy="2616904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8" name="모서리가 둥근 직사각형 32">
            <a:extLst>
              <a:ext uri="{FF2B5EF4-FFF2-40B4-BE49-F238E27FC236}">
                <a16:creationId xmlns:a16="http://schemas.microsoft.com/office/drawing/2014/main" id="{C18C5322-C3CC-4166-B343-C7AAB0F8D0D4}"/>
              </a:ext>
            </a:extLst>
          </p:cNvPr>
          <p:cNvSpPr/>
          <p:nvPr/>
        </p:nvSpPr>
        <p:spPr>
          <a:xfrm>
            <a:off x="7141200" y="3679119"/>
            <a:ext cx="545475" cy="2616905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0" name="모서리가 둥근 직사각형 32">
            <a:extLst>
              <a:ext uri="{FF2B5EF4-FFF2-40B4-BE49-F238E27FC236}">
                <a16:creationId xmlns:a16="http://schemas.microsoft.com/office/drawing/2014/main" id="{0D8DF955-5D8B-4578-A694-306EC00A2519}"/>
              </a:ext>
            </a:extLst>
          </p:cNvPr>
          <p:cNvSpPr/>
          <p:nvPr/>
        </p:nvSpPr>
        <p:spPr>
          <a:xfrm>
            <a:off x="5333122" y="3107199"/>
            <a:ext cx="1139396" cy="478683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3" name="모서리가 둥근 직사각형 32">
            <a:extLst>
              <a:ext uri="{FF2B5EF4-FFF2-40B4-BE49-F238E27FC236}">
                <a16:creationId xmlns:a16="http://schemas.microsoft.com/office/drawing/2014/main" id="{27498049-AA2A-477A-A550-02FBF02E31AE}"/>
              </a:ext>
            </a:extLst>
          </p:cNvPr>
          <p:cNvSpPr/>
          <p:nvPr/>
        </p:nvSpPr>
        <p:spPr>
          <a:xfrm>
            <a:off x="6452399" y="3107199"/>
            <a:ext cx="1282311" cy="478683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96826C45-BF72-49D2-B460-6CC0DC922B13}"/>
              </a:ext>
            </a:extLst>
          </p:cNvPr>
          <p:cNvSpPr/>
          <p:nvPr/>
        </p:nvSpPr>
        <p:spPr>
          <a:xfrm>
            <a:off x="5112890" y="2864222"/>
            <a:ext cx="224808" cy="2429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4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B6921E29-5B80-4C1F-A1A3-52238C67697E}"/>
              </a:ext>
            </a:extLst>
          </p:cNvPr>
          <p:cNvSpPr/>
          <p:nvPr/>
        </p:nvSpPr>
        <p:spPr>
          <a:xfrm>
            <a:off x="6360114" y="2864222"/>
            <a:ext cx="224808" cy="2429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anchor="ctr"/>
          <a:lstStyle/>
          <a:p>
            <a:pPr lvl="0" algn="ctr">
              <a:defRPr/>
            </a:pPr>
            <a:r>
              <a:rPr lang="en-US" altLang="ko-KR" sz="13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5</a:t>
            </a:r>
            <a:endParaRPr lang="ko-KR" altLang="en-US" sz="13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BC3D773-D851-4F92-8824-B3BAAA99F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CA1F90E-060C-4FCA-8799-DF70E7855F94}" type="slidenum">
              <a:rPr lang="ko-KR" altLang="en-US" smtClean="0"/>
              <a:pPr algn="ctr"/>
              <a:t>24</a:t>
            </a:fld>
            <a:r>
              <a:rPr lang="ko-KR" altLang="en-US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8548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한쪽 모서리가 둥근 사각형 63">
            <a:extLst>
              <a:ext uri="{FF2B5EF4-FFF2-40B4-BE49-F238E27FC236}">
                <a16:creationId xmlns:a16="http://schemas.microsoft.com/office/drawing/2014/main" id="{AB58A0C2-506F-437F-8283-90468E80F6A4}"/>
              </a:ext>
            </a:extLst>
          </p:cNvPr>
          <p:cNvSpPr/>
          <p:nvPr/>
        </p:nvSpPr>
        <p:spPr bwMode="auto">
          <a:xfrm>
            <a:off x="-1" y="303501"/>
            <a:ext cx="12001388" cy="6296082"/>
          </a:xfrm>
          <a:prstGeom prst="round1Rect">
            <a:avLst>
              <a:gd name="adj" fmla="val 6963"/>
            </a:avLst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dist="63500" algn="l" rotWithShape="0">
              <a:prstClr val="black">
                <a:alpha val="20000"/>
              </a:prstClr>
            </a:outerShdw>
          </a:effectLst>
        </p:spPr>
        <p:txBody>
          <a:bodyPr wrap="none" lIns="15265" tIns="9159" rIns="15265" bIns="9159" rtlCol="0" anchor="ctr"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marL="164127" defTabSz="775208" eaLnBrk="0" fontAlgn="ctr" latinLnBrk="0" hangingPunct="0"/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8" name="직선 연결선 67"/>
          <p:cNvCxnSpPr>
            <a:cxnSpLocks/>
          </p:cNvCxnSpPr>
          <p:nvPr/>
        </p:nvCxnSpPr>
        <p:spPr>
          <a:xfrm>
            <a:off x="2039684" y="3451542"/>
            <a:ext cx="7920000" cy="0"/>
          </a:xfrm>
          <a:prstGeom prst="line">
            <a:avLst/>
          </a:prstGeom>
          <a:ln w="25400">
            <a:solidFill>
              <a:srgbClr val="088E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41707" y="2692146"/>
            <a:ext cx="2315955" cy="6070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rtlCol="0">
            <a:spAutoFit/>
            <a:sp3d>
              <a:bevelT w="0"/>
            </a:sp3d>
          </a:bodyPr>
          <a:lstStyle/>
          <a:p>
            <a:pPr algn="r" defTabSz="372240">
              <a:lnSpc>
                <a:spcPct val="120000"/>
              </a:lnSpc>
              <a:defRPr/>
            </a:pPr>
            <a:r>
              <a:rPr lang="ko-KR" altLang="en-US" sz="3600" b="1" spc="-138" dirty="0">
                <a:solidFill>
                  <a:srgbClr val="0384AD"/>
                </a:solidFill>
                <a:ea typeface="맑은 고딕"/>
              </a:rPr>
              <a:t>감사합니다</a:t>
            </a:r>
            <a:r>
              <a:rPr lang="en-US" altLang="ko-KR" sz="3600" b="1" spc="-138" dirty="0">
                <a:solidFill>
                  <a:srgbClr val="0384AD"/>
                </a:solidFill>
                <a:ea typeface="맑은 고딕"/>
              </a:rPr>
              <a:t>.</a:t>
            </a:r>
            <a:endParaRPr lang="ko-KR" altLang="en-US" sz="3600" b="1" spc="-138" dirty="0">
              <a:solidFill>
                <a:srgbClr val="0384AD"/>
              </a:solidFill>
              <a:latin typeface="맑은 고딕"/>
              <a:ea typeface="맑은 고딕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39C92EE-C677-4851-83D8-4C8A6C158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CA1F90E-060C-4FCA-8799-DF70E7855F94}" type="slidenum">
              <a:rPr lang="ko-KR" altLang="en-US" smtClean="0"/>
              <a:pPr algn="ctr"/>
              <a:t>25</a:t>
            </a:fld>
            <a:r>
              <a:rPr lang="ko-KR" altLang="en-US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938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6B634B2E-885F-4F82-AF6A-C544CF07E461}"/>
              </a:ext>
            </a:extLst>
          </p:cNvPr>
          <p:cNvSpPr/>
          <p:nvPr/>
        </p:nvSpPr>
        <p:spPr bwMode="auto">
          <a:xfrm>
            <a:off x="0" y="6248516"/>
            <a:ext cx="12192000" cy="609484"/>
          </a:xfrm>
          <a:prstGeom prst="rect">
            <a:avLst/>
          </a:prstGeom>
          <a:gradFill flip="none" rotWithShape="1">
            <a:gsLst>
              <a:gs pos="100000">
                <a:srgbClr val="72C0D9"/>
              </a:gs>
              <a:gs pos="0">
                <a:srgbClr val="0384A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solidFill>
                <a:srgbClr val="1D7FB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8CA3555-27A8-4A7B-A18F-C4DBFC7B2183}"/>
              </a:ext>
            </a:extLst>
          </p:cNvPr>
          <p:cNvSpPr/>
          <p:nvPr/>
        </p:nvSpPr>
        <p:spPr bwMode="auto">
          <a:xfrm>
            <a:off x="0" y="-1240"/>
            <a:ext cx="12192000" cy="609484"/>
          </a:xfrm>
          <a:prstGeom prst="rect">
            <a:avLst/>
          </a:prstGeom>
          <a:gradFill flip="none" rotWithShape="1">
            <a:gsLst>
              <a:gs pos="100000">
                <a:srgbClr val="72C0D9"/>
              </a:gs>
              <a:gs pos="0">
                <a:srgbClr val="0384A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solidFill>
                <a:srgbClr val="1D7FB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한쪽 모서리가 둥근 사각형 63">
            <a:extLst>
              <a:ext uri="{FF2B5EF4-FFF2-40B4-BE49-F238E27FC236}">
                <a16:creationId xmlns:a16="http://schemas.microsoft.com/office/drawing/2014/main" id="{AB58A0C2-506F-437F-8283-90468E80F6A4}"/>
              </a:ext>
            </a:extLst>
          </p:cNvPr>
          <p:cNvSpPr/>
          <p:nvPr/>
        </p:nvSpPr>
        <p:spPr bwMode="auto">
          <a:xfrm>
            <a:off x="-1" y="303501"/>
            <a:ext cx="12001388" cy="6296082"/>
          </a:xfrm>
          <a:prstGeom prst="round1Rect">
            <a:avLst>
              <a:gd name="adj" fmla="val 6963"/>
            </a:avLst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dist="63500" algn="l" rotWithShape="0">
              <a:prstClr val="black">
                <a:alpha val="20000"/>
              </a:prstClr>
            </a:outerShdw>
          </a:effectLst>
        </p:spPr>
        <p:txBody>
          <a:bodyPr wrap="none" lIns="15265" tIns="9159" rIns="15265" bIns="9159" rtlCol="0" anchor="ctr"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marL="164127" defTabSz="775208" eaLnBrk="0" fontAlgn="ctr" latinLnBrk="0" hangingPunct="0"/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8" name="직선 연결선 67"/>
          <p:cNvCxnSpPr>
            <a:cxnSpLocks/>
          </p:cNvCxnSpPr>
          <p:nvPr/>
        </p:nvCxnSpPr>
        <p:spPr>
          <a:xfrm>
            <a:off x="2039684" y="3451542"/>
            <a:ext cx="7920000" cy="0"/>
          </a:xfrm>
          <a:prstGeom prst="line">
            <a:avLst/>
          </a:prstGeom>
          <a:ln w="25400">
            <a:solidFill>
              <a:srgbClr val="088E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333733" y="2692146"/>
            <a:ext cx="1331903" cy="5992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rtlCol="0">
            <a:spAutoFit/>
            <a:sp3d>
              <a:bevelT w="0"/>
            </a:sp3d>
          </a:bodyPr>
          <a:lstStyle/>
          <a:p>
            <a:pPr algn="r" defTabSz="372240">
              <a:lnSpc>
                <a:spcPct val="120000"/>
              </a:lnSpc>
              <a:defRPr/>
            </a:pPr>
            <a:r>
              <a:rPr lang="ko-KR" altLang="en-US" sz="3600" b="1" spc="-138" dirty="0">
                <a:solidFill>
                  <a:srgbClr val="0384AD"/>
                </a:solidFill>
                <a:ea typeface="맑은 고딕"/>
              </a:rPr>
              <a:t>로그인</a:t>
            </a:r>
            <a:endParaRPr lang="ko-KR" altLang="en-US" sz="3600" b="1" spc="-138" dirty="0">
              <a:solidFill>
                <a:srgbClr val="0384AD"/>
              </a:solidFill>
              <a:latin typeface="맑은 고딕"/>
              <a:ea typeface="맑은 고딕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9E1FE12-6779-43BC-A2FF-324C19F10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CA1F90E-060C-4FCA-8799-DF70E7855F94}" type="slidenum">
              <a:rPr lang="ko-KR" altLang="en-US" smtClean="0"/>
              <a:pPr algn="ctr"/>
              <a:t>3</a:t>
            </a:fld>
            <a:r>
              <a:rPr lang="ko-KR" altLang="en-US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338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타원 20"/>
          <p:cNvSpPr/>
          <p:nvPr/>
        </p:nvSpPr>
        <p:spPr>
          <a:xfrm>
            <a:off x="491272" y="5491214"/>
            <a:ext cx="218113" cy="2600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0301" y="5494097"/>
            <a:ext cx="44373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정부 통합인증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(Any-ID) </a:t>
            </a:r>
            <a:r>
              <a:rPr lang="ko-KR" altLang="en-US" sz="1050" dirty="0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사업자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탭에서 </a:t>
            </a:r>
            <a:r>
              <a:rPr lang="ko-KR" altLang="en-US" sz="1050" dirty="0" err="1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공동인증서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선택</a:t>
            </a:r>
          </a:p>
        </p:txBody>
      </p:sp>
      <p:sp>
        <p:nvSpPr>
          <p:cNvPr id="23" name="타원 22"/>
          <p:cNvSpPr/>
          <p:nvPr/>
        </p:nvSpPr>
        <p:spPr>
          <a:xfrm>
            <a:off x="489760" y="5860598"/>
            <a:ext cx="218113" cy="2600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489760" y="6218370"/>
            <a:ext cx="218113" cy="2600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301" y="5857061"/>
            <a:ext cx="58279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SzPct val="120000"/>
            </a:pPr>
            <a:r>
              <a:rPr lang="ko-KR" altLang="en-US" sz="1050" dirty="0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특정 사업장 정보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로그인 필요 시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en-US" altLang="ko-KR" sz="10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사업장관리번호</a:t>
            </a:r>
            <a:r>
              <a:rPr lang="en-US" altLang="ko-KR" sz="10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 err="1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개시번호</a:t>
            </a:r>
            <a:r>
              <a:rPr lang="en-US" altLang="ko-KR" sz="10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지정 후 인증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0301" y="6218369"/>
            <a:ext cx="58279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SzPct val="120000"/>
            </a:pPr>
            <a:r>
              <a:rPr lang="ko-KR" altLang="en-US" sz="1050" dirty="0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사업주</a:t>
            </a:r>
            <a:r>
              <a:rPr lang="en-US" altLang="ko-KR" sz="1050" dirty="0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50" dirty="0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사업자등록번호</a:t>
            </a:r>
            <a:r>
              <a:rPr lang="en-US" altLang="ko-KR" sz="1050" dirty="0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050" dirty="0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기준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로그인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사업자등록번호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TAB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선택 후 인증 처리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54319081-1965-4D70-95E8-EFC6A0C92F01}"/>
              </a:ext>
            </a:extLst>
          </p:cNvPr>
          <p:cNvGrpSpPr/>
          <p:nvPr/>
        </p:nvGrpSpPr>
        <p:grpSpPr>
          <a:xfrm>
            <a:off x="4715231" y="980491"/>
            <a:ext cx="3401175" cy="4124907"/>
            <a:chOff x="4715231" y="980492"/>
            <a:chExt cx="3401175" cy="3595598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29"/>
            <a:stretch/>
          </p:blipFill>
          <p:spPr>
            <a:xfrm>
              <a:off x="4715231" y="994031"/>
              <a:ext cx="3401175" cy="358027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sp>
          <p:nvSpPr>
            <p:cNvPr id="30" name="모서리가 둥근 직사각형 29"/>
            <p:cNvSpPr/>
            <p:nvPr/>
          </p:nvSpPr>
          <p:spPr>
            <a:xfrm>
              <a:off x="4724206" y="980492"/>
              <a:ext cx="3385680" cy="3595598"/>
            </a:xfrm>
            <a:prstGeom prst="roundRect">
              <a:avLst>
                <a:gd name="adj" fmla="val 6368"/>
              </a:avLst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3FE0E458-807A-456D-A55E-8592ED752739}"/>
              </a:ext>
            </a:extLst>
          </p:cNvPr>
          <p:cNvGrpSpPr/>
          <p:nvPr/>
        </p:nvGrpSpPr>
        <p:grpSpPr>
          <a:xfrm>
            <a:off x="8533297" y="972835"/>
            <a:ext cx="3315803" cy="4132563"/>
            <a:chOff x="8533297" y="972836"/>
            <a:chExt cx="1989383" cy="2378138"/>
          </a:xfrm>
        </p:grpSpPr>
        <p:grpSp>
          <p:nvGrpSpPr>
            <p:cNvPr id="9" name="그룹 8"/>
            <p:cNvGrpSpPr/>
            <p:nvPr/>
          </p:nvGrpSpPr>
          <p:grpSpPr>
            <a:xfrm>
              <a:off x="8533297" y="972836"/>
              <a:ext cx="1969597" cy="1048537"/>
              <a:chOff x="9226020" y="2467534"/>
              <a:chExt cx="2617842" cy="1890155"/>
            </a:xfrm>
          </p:grpSpPr>
          <p:pic>
            <p:nvPicPr>
              <p:cNvPr id="10" name="그림 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705" t="28555" r="27819" b="25556"/>
              <a:stretch/>
            </p:blipFill>
            <p:spPr>
              <a:xfrm>
                <a:off x="9226020" y="2467534"/>
                <a:ext cx="2617842" cy="1890155"/>
              </a:xfrm>
              <a:prstGeom prst="rect">
                <a:avLst/>
              </a:prstGeom>
            </p:spPr>
          </p:pic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9DEBEC56-54A5-4D7F-9A23-5D51D3BBEB85}"/>
                  </a:ext>
                </a:extLst>
              </p:cNvPr>
              <p:cNvSpPr/>
              <p:nvPr/>
            </p:nvSpPr>
            <p:spPr>
              <a:xfrm>
                <a:off x="9377775" y="2826019"/>
                <a:ext cx="1135040" cy="290561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8533297" y="2158855"/>
              <a:ext cx="1989383" cy="1192119"/>
              <a:chOff x="9204960" y="4437607"/>
              <a:chExt cx="2644140" cy="1507623"/>
            </a:xfrm>
          </p:grpSpPr>
          <p:pic>
            <p:nvPicPr>
              <p:cNvPr id="13" name="그림 1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785" t="33444" r="27897" b="30445"/>
              <a:stretch/>
            </p:blipFill>
            <p:spPr>
              <a:xfrm>
                <a:off x="9204960" y="4437607"/>
                <a:ext cx="2644140" cy="1507623"/>
              </a:xfrm>
              <a:prstGeom prst="rect">
                <a:avLst/>
              </a:prstGeom>
            </p:spPr>
          </p:pic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9DEBEC56-54A5-4D7F-9A23-5D51D3BBEB85}"/>
                  </a:ext>
                </a:extLst>
              </p:cNvPr>
              <p:cNvSpPr/>
              <p:nvPr/>
            </p:nvSpPr>
            <p:spPr>
              <a:xfrm>
                <a:off x="10520435" y="4801926"/>
                <a:ext cx="1181823" cy="27413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31" name="모서리가 둥근 직사각형 30"/>
            <p:cNvSpPr/>
            <p:nvPr/>
          </p:nvSpPr>
          <p:spPr>
            <a:xfrm>
              <a:off x="8647474" y="1161926"/>
              <a:ext cx="853975" cy="170960"/>
            </a:xfrm>
            <a:prstGeom prst="roundRect">
              <a:avLst>
                <a:gd name="adj" fmla="val 6368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9527987" y="2446931"/>
              <a:ext cx="884212" cy="216767"/>
            </a:xfrm>
            <a:prstGeom prst="roundRect">
              <a:avLst>
                <a:gd name="adj" fmla="val 6368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타원 32"/>
            <p:cNvSpPr/>
            <p:nvPr/>
          </p:nvSpPr>
          <p:spPr>
            <a:xfrm>
              <a:off x="9391836" y="1021289"/>
              <a:ext cx="217943" cy="2600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  <a:endParaRPr lang="ko-KR" altLang="en-US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4" name="타원 33"/>
            <p:cNvSpPr/>
            <p:nvPr/>
          </p:nvSpPr>
          <p:spPr>
            <a:xfrm>
              <a:off x="9444625" y="2317798"/>
              <a:ext cx="217943" cy="2600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  <a:endParaRPr lang="ko-KR" altLang="en-US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72155F91-13B3-4B5A-A3BB-84CE68BB9BBD}"/>
              </a:ext>
            </a:extLst>
          </p:cNvPr>
          <p:cNvGrpSpPr/>
          <p:nvPr/>
        </p:nvGrpSpPr>
        <p:grpSpPr>
          <a:xfrm>
            <a:off x="483619" y="972836"/>
            <a:ext cx="3814721" cy="4132563"/>
            <a:chOff x="489760" y="1568643"/>
            <a:chExt cx="3481109" cy="2622679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5"/>
            <a:srcRect b="16961"/>
            <a:stretch/>
          </p:blipFill>
          <p:spPr>
            <a:xfrm>
              <a:off x="489760" y="1568643"/>
              <a:ext cx="3481109" cy="2622679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sp>
          <p:nvSpPr>
            <p:cNvPr id="15" name="모서리가 둥근 직사각형 14"/>
            <p:cNvSpPr/>
            <p:nvPr/>
          </p:nvSpPr>
          <p:spPr>
            <a:xfrm>
              <a:off x="489760" y="3211736"/>
              <a:ext cx="3481109" cy="979586"/>
            </a:xfrm>
            <a:prstGeom prst="roundRect">
              <a:avLst>
                <a:gd name="adj" fmla="val 6368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" name="타원 15"/>
            <p:cNvSpPr/>
            <p:nvPr/>
          </p:nvSpPr>
          <p:spPr>
            <a:xfrm>
              <a:off x="1669320" y="3081707"/>
              <a:ext cx="217943" cy="2600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  <a:endParaRPr lang="ko-KR" altLang="en-US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>
            <a:xfrm>
              <a:off x="546604" y="3822318"/>
              <a:ext cx="1076738" cy="304632"/>
            </a:xfrm>
            <a:prstGeom prst="roundRect">
              <a:avLst>
                <a:gd name="adj" fmla="val 6368"/>
              </a:avLst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모서리가 둥근 직사각형 28"/>
            <p:cNvSpPr/>
            <p:nvPr/>
          </p:nvSpPr>
          <p:spPr>
            <a:xfrm>
              <a:off x="2222041" y="3427097"/>
              <a:ext cx="1698591" cy="180733"/>
            </a:xfrm>
            <a:prstGeom prst="roundRect">
              <a:avLst>
                <a:gd name="adj" fmla="val 6368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6604" y="1614810"/>
              <a:ext cx="681626" cy="171379"/>
            </a:xfrm>
            <a:prstGeom prst="rect">
              <a:avLst/>
            </a:prstGeom>
          </p:spPr>
        </p:pic>
      </p:grp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D01E4E5A-B91C-4E87-8492-8B87AC54025D}"/>
              </a:ext>
            </a:extLst>
          </p:cNvPr>
          <p:cNvSpPr/>
          <p:nvPr/>
        </p:nvSpPr>
        <p:spPr bwMode="auto">
          <a:xfrm>
            <a:off x="0" y="-1240"/>
            <a:ext cx="12192000" cy="609484"/>
          </a:xfrm>
          <a:prstGeom prst="rect">
            <a:avLst/>
          </a:prstGeom>
          <a:gradFill flip="none" rotWithShape="1">
            <a:gsLst>
              <a:gs pos="100000">
                <a:srgbClr val="72C0D9"/>
              </a:gs>
              <a:gs pos="0">
                <a:srgbClr val="0384A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solidFill>
                <a:srgbClr val="1D7FB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한쪽 모서리가 둥근 사각형 63">
            <a:extLst>
              <a:ext uri="{FF2B5EF4-FFF2-40B4-BE49-F238E27FC236}">
                <a16:creationId xmlns:a16="http://schemas.microsoft.com/office/drawing/2014/main" id="{21B4C035-185A-46AB-869E-8C6E608BBA4E}"/>
              </a:ext>
            </a:extLst>
          </p:cNvPr>
          <p:cNvSpPr/>
          <p:nvPr/>
        </p:nvSpPr>
        <p:spPr bwMode="auto">
          <a:xfrm>
            <a:off x="0" y="158569"/>
            <a:ext cx="12001387" cy="486197"/>
          </a:xfrm>
          <a:prstGeom prst="round1Rect">
            <a:avLst>
              <a:gd name="adj" fmla="val 6963"/>
            </a:avLst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dist="63500" algn="l" rotWithShape="0">
              <a:prstClr val="black">
                <a:alpha val="20000"/>
              </a:prstClr>
            </a:outerShdw>
          </a:effectLst>
        </p:spPr>
        <p:txBody>
          <a:bodyPr wrap="none" lIns="15265" tIns="9159" rIns="15265" bIns="9159" rtlCol="0" anchor="ctr"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marL="164127" defTabSz="775208" eaLnBrk="0" fontAlgn="ctr" latinLnBrk="0" hangingPunct="0"/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정부통합로그인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사업자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CF54893-F849-4892-A22E-6F20B1623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CA1F90E-060C-4FCA-8799-DF70E7855F94}" type="slidenum">
              <a:rPr lang="ko-KR" altLang="en-US" smtClean="0"/>
              <a:pPr algn="ctr"/>
              <a:t>4</a:t>
            </a:fld>
            <a:r>
              <a:rPr lang="ko-KR" altLang="en-US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326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직사각형 55">
            <a:extLst>
              <a:ext uri="{FF2B5EF4-FFF2-40B4-BE49-F238E27FC236}">
                <a16:creationId xmlns:a16="http://schemas.microsoft.com/office/drawing/2014/main" id="{934BBF67-BEF5-4CE1-8BE6-94B31714E599}"/>
              </a:ext>
            </a:extLst>
          </p:cNvPr>
          <p:cNvSpPr/>
          <p:nvPr/>
        </p:nvSpPr>
        <p:spPr bwMode="auto">
          <a:xfrm>
            <a:off x="0" y="-1240"/>
            <a:ext cx="12192000" cy="609484"/>
          </a:xfrm>
          <a:prstGeom prst="rect">
            <a:avLst/>
          </a:prstGeom>
          <a:gradFill flip="none" rotWithShape="1">
            <a:gsLst>
              <a:gs pos="100000">
                <a:srgbClr val="72C0D9"/>
              </a:gs>
              <a:gs pos="0">
                <a:srgbClr val="0384A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solidFill>
                <a:srgbClr val="1D7FB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7" name="한쪽 모서리가 둥근 사각형 63">
            <a:extLst>
              <a:ext uri="{FF2B5EF4-FFF2-40B4-BE49-F238E27FC236}">
                <a16:creationId xmlns:a16="http://schemas.microsoft.com/office/drawing/2014/main" id="{D32CCFC1-6A1B-40D6-88E5-377B5F605AD9}"/>
              </a:ext>
            </a:extLst>
          </p:cNvPr>
          <p:cNvSpPr/>
          <p:nvPr/>
        </p:nvSpPr>
        <p:spPr bwMode="auto">
          <a:xfrm>
            <a:off x="0" y="158569"/>
            <a:ext cx="12001387" cy="486197"/>
          </a:xfrm>
          <a:prstGeom prst="round1Rect">
            <a:avLst>
              <a:gd name="adj" fmla="val 6963"/>
            </a:avLst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dist="63500" algn="l" rotWithShape="0">
              <a:prstClr val="black">
                <a:alpha val="20000"/>
              </a:prstClr>
            </a:outerShdw>
          </a:effectLst>
        </p:spPr>
        <p:txBody>
          <a:bodyPr wrap="none" lIns="15265" tIns="9159" rIns="15265" bIns="9159" rtlCol="0" anchor="ctr"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marL="164127" defTabSz="775208" eaLnBrk="0" fontAlgn="ctr" latinLnBrk="0" hangingPunct="0"/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정부통합로그인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개인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C65382C-952A-4985-B80B-E2A96247F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3" y="1390745"/>
            <a:ext cx="6093209" cy="2205986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DB00E58E-EAD6-40E7-8110-E81E38D433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8"/>
          <a:stretch/>
        </p:blipFill>
        <p:spPr>
          <a:xfrm>
            <a:off x="464776" y="3977029"/>
            <a:ext cx="1982871" cy="1629874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364C9A4D-2752-4173-9506-A65852160786}"/>
              </a:ext>
            </a:extLst>
          </p:cNvPr>
          <p:cNvSpPr txBox="1"/>
          <p:nvPr/>
        </p:nvSpPr>
        <p:spPr>
          <a:xfrm>
            <a:off x="398916" y="5867822"/>
            <a:ext cx="2741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모바일 신분증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로그인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이름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휴대폰번호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전체동의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인증요청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인증번호 입력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로그인</a:t>
            </a:r>
            <a:endParaRPr lang="ko-KR" altLang="en-US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1" name="그림 80">
            <a:extLst>
              <a:ext uri="{FF2B5EF4-FFF2-40B4-BE49-F238E27FC236}">
                <a16:creationId xmlns:a16="http://schemas.microsoft.com/office/drawing/2014/main" id="{54982ED7-01AB-4FEF-8153-840389B256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9"/>
          <a:stretch/>
        </p:blipFill>
        <p:spPr>
          <a:xfrm>
            <a:off x="3188207" y="3977029"/>
            <a:ext cx="2027362" cy="162987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7467E01F-1382-4140-B084-541C294EFF12}"/>
              </a:ext>
            </a:extLst>
          </p:cNvPr>
          <p:cNvSpPr txBox="1"/>
          <p:nvPr/>
        </p:nvSpPr>
        <p:spPr>
          <a:xfrm>
            <a:off x="3188206" y="5867822"/>
            <a:ext cx="2736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간편인증</a:t>
            </a:r>
            <a:r>
              <a:rPr lang="ko-KR" altLang="en-US" sz="1000" dirty="0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로그인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이름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생년월일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휴대폰번호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전체동의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인증요청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인증번호 입력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로그인</a:t>
            </a:r>
            <a:endParaRPr lang="ko-KR" altLang="en-US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4" name="그림 83">
            <a:extLst>
              <a:ext uri="{FF2B5EF4-FFF2-40B4-BE49-F238E27FC236}">
                <a16:creationId xmlns:a16="http://schemas.microsoft.com/office/drawing/2014/main" id="{51D68A5A-05F3-4EE0-84AC-9F395660C7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3"/>
          <a:stretch/>
        </p:blipFill>
        <p:spPr>
          <a:xfrm>
            <a:off x="6333756" y="3977029"/>
            <a:ext cx="1979046" cy="180185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07021CAB-0C5D-4D14-AF5E-2E6EBE68B42F}"/>
              </a:ext>
            </a:extLst>
          </p:cNvPr>
          <p:cNvSpPr txBox="1"/>
          <p:nvPr/>
        </p:nvSpPr>
        <p:spPr>
          <a:xfrm>
            <a:off x="6319383" y="5867822"/>
            <a:ext cx="2259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휴대폰 본인인증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로그인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통신사 선택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전체동의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 PASS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또는 문자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(SMS)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선택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인증번호 입력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로그인</a:t>
            </a:r>
            <a:endParaRPr lang="ko-KR" altLang="en-US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7" name="그림 86">
            <a:extLst>
              <a:ext uri="{FF2B5EF4-FFF2-40B4-BE49-F238E27FC236}">
                <a16:creationId xmlns:a16="http://schemas.microsoft.com/office/drawing/2014/main" id="{BA06D6A7-EB59-449E-A5FD-F4971BC46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0841" y="3977029"/>
            <a:ext cx="2035289" cy="181534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6AC6F831-2461-4D2A-AC45-DE30B52ED22E}"/>
              </a:ext>
            </a:extLst>
          </p:cNvPr>
          <p:cNvSpPr txBox="1"/>
          <p:nvPr/>
        </p:nvSpPr>
        <p:spPr>
          <a:xfrm>
            <a:off x="9174540" y="5867822"/>
            <a:ext cx="27482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아이디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로그인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이름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휴대폰번호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전체동의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인증요청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인증번호 입력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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로그인</a:t>
            </a:r>
            <a:endParaRPr lang="ko-KR" altLang="en-US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1DC16AE9-19A6-4464-A70A-DA7614BAB52C}"/>
              </a:ext>
            </a:extLst>
          </p:cNvPr>
          <p:cNvGrpSpPr/>
          <p:nvPr/>
        </p:nvGrpSpPr>
        <p:grpSpPr>
          <a:xfrm>
            <a:off x="9232188" y="6345964"/>
            <a:ext cx="2632936" cy="263853"/>
            <a:chOff x="368851" y="6613783"/>
            <a:chExt cx="4070173" cy="299155"/>
          </a:xfrm>
        </p:grpSpPr>
        <p:sp>
          <p:nvSpPr>
            <p:cNvPr id="91" name="사각형: 둥근 모서리 268">
              <a:extLst>
                <a:ext uri="{FF2B5EF4-FFF2-40B4-BE49-F238E27FC236}">
                  <a16:creationId xmlns:a16="http://schemas.microsoft.com/office/drawing/2014/main" id="{0AECDCA3-4618-4398-9BBF-418A9E24B4C8}"/>
                </a:ext>
              </a:extLst>
            </p:cNvPr>
            <p:cNvSpPr/>
            <p:nvPr/>
          </p:nvSpPr>
          <p:spPr>
            <a:xfrm>
              <a:off x="440071" y="6613783"/>
              <a:ext cx="3998953" cy="299155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txBody>
            <a:bodyPr vert="horz" wrap="square" lIns="80649" tIns="40325" rIns="80649" bIns="40325" numCol="1" anchor="t" anchorCtr="0" compatLnSpc="1">
              <a:prstTxWarp prst="textNoShape">
                <a:avLst/>
              </a:prstTxWarp>
            </a:bodyPr>
            <a:lstStyle/>
            <a:p>
              <a:pPr defTabSz="438892"/>
              <a:r>
                <a:rPr lang="ko-KR" altLang="en-US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아이디 생성은 </a:t>
              </a:r>
              <a:r>
                <a:rPr lang="en-US" altLang="ko-KR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개인</a:t>
              </a:r>
              <a:r>
                <a:rPr lang="en-US" altLang="ko-KR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인증 수단을 </a:t>
              </a:r>
              <a:br>
                <a:rPr lang="en-US" altLang="ko-KR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통하여 로그인한 경우에만 생성 가능</a:t>
              </a:r>
            </a:p>
          </p:txBody>
        </p:sp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id="{862A3D5A-7468-4340-B7B0-E9AD0E098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51" y="6680522"/>
              <a:ext cx="224050" cy="149900"/>
            </a:xfrm>
            <a:custGeom>
              <a:avLst/>
              <a:gdLst>
                <a:gd name="T0" fmla="*/ 986 w 986"/>
                <a:gd name="T1" fmla="*/ 367 h 960"/>
                <a:gd name="T2" fmla="*/ 931 w 986"/>
                <a:gd name="T3" fmla="*/ 390 h 960"/>
                <a:gd name="T4" fmla="*/ 836 w 986"/>
                <a:gd name="T5" fmla="*/ 459 h 960"/>
                <a:gd name="T6" fmla="*/ 640 w 986"/>
                <a:gd name="T7" fmla="*/ 662 h 960"/>
                <a:gd name="T8" fmla="*/ 467 w 986"/>
                <a:gd name="T9" fmla="*/ 892 h 960"/>
                <a:gd name="T10" fmla="*/ 429 w 986"/>
                <a:gd name="T11" fmla="*/ 955 h 960"/>
                <a:gd name="T12" fmla="*/ 426 w 986"/>
                <a:gd name="T13" fmla="*/ 960 h 960"/>
                <a:gd name="T14" fmla="*/ 409 w 986"/>
                <a:gd name="T15" fmla="*/ 940 h 960"/>
                <a:gd name="T16" fmla="*/ 228 w 986"/>
                <a:gd name="T17" fmla="*/ 755 h 960"/>
                <a:gd name="T18" fmla="*/ 63 w 986"/>
                <a:gd name="T19" fmla="*/ 638 h 960"/>
                <a:gd name="T20" fmla="*/ 4 w 986"/>
                <a:gd name="T21" fmla="*/ 611 h 960"/>
                <a:gd name="T22" fmla="*/ 0 w 986"/>
                <a:gd name="T23" fmla="*/ 609 h 960"/>
                <a:gd name="T24" fmla="*/ 276 w 986"/>
                <a:gd name="T25" fmla="*/ 443 h 960"/>
                <a:gd name="T26" fmla="*/ 409 w 986"/>
                <a:gd name="T27" fmla="*/ 701 h 960"/>
                <a:gd name="T28" fmla="*/ 430 w 986"/>
                <a:gd name="T29" fmla="*/ 655 h 960"/>
                <a:gd name="T30" fmla="*/ 661 w 986"/>
                <a:gd name="T31" fmla="*/ 274 h 960"/>
                <a:gd name="T32" fmla="*/ 802 w 986"/>
                <a:gd name="T33" fmla="*/ 119 h 960"/>
                <a:gd name="T34" fmla="*/ 961 w 986"/>
                <a:gd name="T35" fmla="*/ 4 h 960"/>
                <a:gd name="T36" fmla="*/ 969 w 986"/>
                <a:gd name="T37" fmla="*/ 0 h 960"/>
                <a:gd name="T38" fmla="*/ 967 w 986"/>
                <a:gd name="T39" fmla="*/ 23 h 960"/>
                <a:gd name="T40" fmla="*/ 954 w 986"/>
                <a:gd name="T41" fmla="*/ 146 h 960"/>
                <a:gd name="T42" fmla="*/ 953 w 986"/>
                <a:gd name="T43" fmla="*/ 237 h 960"/>
                <a:gd name="T44" fmla="*/ 984 w 986"/>
                <a:gd name="T45" fmla="*/ 364 h 960"/>
                <a:gd name="T46" fmla="*/ 986 w 986"/>
                <a:gd name="T47" fmla="*/ 366 h 960"/>
                <a:gd name="T48" fmla="*/ 986 w 986"/>
                <a:gd name="T49" fmla="*/ 367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6" h="960">
                  <a:moveTo>
                    <a:pt x="986" y="367"/>
                  </a:moveTo>
                  <a:cubicBezTo>
                    <a:pt x="966" y="371"/>
                    <a:pt x="949" y="380"/>
                    <a:pt x="931" y="390"/>
                  </a:cubicBezTo>
                  <a:cubicBezTo>
                    <a:pt x="897" y="409"/>
                    <a:pt x="866" y="433"/>
                    <a:pt x="836" y="459"/>
                  </a:cubicBezTo>
                  <a:cubicBezTo>
                    <a:pt x="764" y="521"/>
                    <a:pt x="701" y="590"/>
                    <a:pt x="640" y="662"/>
                  </a:cubicBezTo>
                  <a:cubicBezTo>
                    <a:pt x="578" y="735"/>
                    <a:pt x="519" y="812"/>
                    <a:pt x="467" y="892"/>
                  </a:cubicBezTo>
                  <a:cubicBezTo>
                    <a:pt x="454" y="913"/>
                    <a:pt x="442" y="934"/>
                    <a:pt x="429" y="955"/>
                  </a:cubicBezTo>
                  <a:cubicBezTo>
                    <a:pt x="428" y="957"/>
                    <a:pt x="427" y="958"/>
                    <a:pt x="426" y="960"/>
                  </a:cubicBezTo>
                  <a:cubicBezTo>
                    <a:pt x="420" y="953"/>
                    <a:pt x="415" y="946"/>
                    <a:pt x="409" y="940"/>
                  </a:cubicBezTo>
                  <a:cubicBezTo>
                    <a:pt x="354" y="874"/>
                    <a:pt x="294" y="812"/>
                    <a:pt x="228" y="755"/>
                  </a:cubicBezTo>
                  <a:cubicBezTo>
                    <a:pt x="177" y="711"/>
                    <a:pt x="123" y="671"/>
                    <a:pt x="63" y="638"/>
                  </a:cubicBezTo>
                  <a:cubicBezTo>
                    <a:pt x="44" y="628"/>
                    <a:pt x="24" y="620"/>
                    <a:pt x="4" y="611"/>
                  </a:cubicBezTo>
                  <a:cubicBezTo>
                    <a:pt x="3" y="610"/>
                    <a:pt x="2" y="610"/>
                    <a:pt x="0" y="609"/>
                  </a:cubicBezTo>
                  <a:cubicBezTo>
                    <a:pt x="92" y="554"/>
                    <a:pt x="184" y="498"/>
                    <a:pt x="276" y="443"/>
                  </a:cubicBezTo>
                  <a:cubicBezTo>
                    <a:pt x="320" y="529"/>
                    <a:pt x="365" y="615"/>
                    <a:pt x="409" y="701"/>
                  </a:cubicBezTo>
                  <a:cubicBezTo>
                    <a:pt x="416" y="686"/>
                    <a:pt x="423" y="670"/>
                    <a:pt x="430" y="655"/>
                  </a:cubicBezTo>
                  <a:cubicBezTo>
                    <a:pt x="494" y="520"/>
                    <a:pt x="569" y="392"/>
                    <a:pt x="661" y="274"/>
                  </a:cubicBezTo>
                  <a:cubicBezTo>
                    <a:pt x="704" y="218"/>
                    <a:pt x="750" y="166"/>
                    <a:pt x="802" y="119"/>
                  </a:cubicBezTo>
                  <a:cubicBezTo>
                    <a:pt x="851" y="74"/>
                    <a:pt x="903" y="35"/>
                    <a:pt x="961" y="4"/>
                  </a:cubicBezTo>
                  <a:cubicBezTo>
                    <a:pt x="963" y="3"/>
                    <a:pt x="966" y="2"/>
                    <a:pt x="969" y="0"/>
                  </a:cubicBezTo>
                  <a:cubicBezTo>
                    <a:pt x="968" y="8"/>
                    <a:pt x="968" y="15"/>
                    <a:pt x="967" y="23"/>
                  </a:cubicBezTo>
                  <a:cubicBezTo>
                    <a:pt x="963" y="64"/>
                    <a:pt x="958" y="105"/>
                    <a:pt x="954" y="146"/>
                  </a:cubicBezTo>
                  <a:cubicBezTo>
                    <a:pt x="952" y="176"/>
                    <a:pt x="951" y="207"/>
                    <a:pt x="953" y="237"/>
                  </a:cubicBezTo>
                  <a:cubicBezTo>
                    <a:pt x="957" y="281"/>
                    <a:pt x="967" y="323"/>
                    <a:pt x="984" y="364"/>
                  </a:cubicBezTo>
                  <a:cubicBezTo>
                    <a:pt x="985" y="365"/>
                    <a:pt x="985" y="365"/>
                    <a:pt x="986" y="366"/>
                  </a:cubicBezTo>
                  <a:cubicBezTo>
                    <a:pt x="986" y="367"/>
                    <a:pt x="986" y="367"/>
                    <a:pt x="986" y="36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80649" tIns="40325" rIns="80649" bIns="40325" numCol="1" anchor="t" anchorCtr="0" compatLnSpc="1">
              <a:prstTxWarp prst="textNoShape">
                <a:avLst/>
              </a:prstTxWarp>
            </a:bodyPr>
            <a:lstStyle/>
            <a:p>
              <a:pPr defTabSz="438892"/>
              <a:endPara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01" name="모서리가 둥근 직사각형 43">
            <a:extLst>
              <a:ext uri="{FF2B5EF4-FFF2-40B4-BE49-F238E27FC236}">
                <a16:creationId xmlns:a16="http://schemas.microsoft.com/office/drawing/2014/main" id="{D655A3B8-9271-4EC1-8F4C-9720653DAF80}"/>
              </a:ext>
            </a:extLst>
          </p:cNvPr>
          <p:cNvSpPr/>
          <p:nvPr/>
        </p:nvSpPr>
        <p:spPr>
          <a:xfrm>
            <a:off x="394447" y="822065"/>
            <a:ext cx="11606940" cy="408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latinLnBrk="0">
              <a:lnSpc>
                <a:spcPct val="130000"/>
              </a:lnSpc>
            </a:pPr>
            <a:r>
              <a:rPr lang="ko-KR" altLang="en-US" sz="1600" b="1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Light" panose="02000403000000020004" pitchFamily="50" charset="-127"/>
              </a:rPr>
              <a:t>○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정부 통합로그인 방식 중 개인이 원하는 방식 선택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모바일신분증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간편인증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/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휴대폰 본인인증 로그인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/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아이디로그인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0E69B105-10C3-4635-83BF-924B5CFD4477}"/>
              </a:ext>
            </a:extLst>
          </p:cNvPr>
          <p:cNvCxnSpPr>
            <a:cxnSpLocks/>
          </p:cNvCxnSpPr>
          <p:nvPr/>
        </p:nvCxnSpPr>
        <p:spPr>
          <a:xfrm>
            <a:off x="268941" y="3711388"/>
            <a:ext cx="11600329" cy="0"/>
          </a:xfrm>
          <a:prstGeom prst="line">
            <a:avLst/>
          </a:prstGeom>
          <a:ln w="34925" cap="rnd">
            <a:solidFill>
              <a:srgbClr val="3AA1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타원 108">
            <a:extLst>
              <a:ext uri="{FF2B5EF4-FFF2-40B4-BE49-F238E27FC236}">
                <a16:creationId xmlns:a16="http://schemas.microsoft.com/office/drawing/2014/main" id="{2B20E84B-A6B5-4858-8537-534CC4704148}"/>
              </a:ext>
            </a:extLst>
          </p:cNvPr>
          <p:cNvSpPr/>
          <p:nvPr/>
        </p:nvSpPr>
        <p:spPr>
          <a:xfrm>
            <a:off x="355804" y="2094016"/>
            <a:ext cx="217943" cy="2600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0" name="타원 109">
            <a:extLst>
              <a:ext uri="{FF2B5EF4-FFF2-40B4-BE49-F238E27FC236}">
                <a16:creationId xmlns:a16="http://schemas.microsoft.com/office/drawing/2014/main" id="{B9CFB762-7CC5-4F49-B093-1D866CD156C2}"/>
              </a:ext>
            </a:extLst>
          </p:cNvPr>
          <p:cNvSpPr/>
          <p:nvPr/>
        </p:nvSpPr>
        <p:spPr>
          <a:xfrm>
            <a:off x="2338675" y="2094015"/>
            <a:ext cx="217943" cy="2600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1" name="타원 110">
            <a:extLst>
              <a:ext uri="{FF2B5EF4-FFF2-40B4-BE49-F238E27FC236}">
                <a16:creationId xmlns:a16="http://schemas.microsoft.com/office/drawing/2014/main" id="{57D3A8DF-3C01-4A48-A89F-24FE0E8D2A82}"/>
              </a:ext>
            </a:extLst>
          </p:cNvPr>
          <p:cNvSpPr/>
          <p:nvPr/>
        </p:nvSpPr>
        <p:spPr>
          <a:xfrm>
            <a:off x="355803" y="2995072"/>
            <a:ext cx="217943" cy="26005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2" name="타원 111">
            <a:extLst>
              <a:ext uri="{FF2B5EF4-FFF2-40B4-BE49-F238E27FC236}">
                <a16:creationId xmlns:a16="http://schemas.microsoft.com/office/drawing/2014/main" id="{5BE310F7-EB0C-43E1-A71C-DC0556D1C7A7}"/>
              </a:ext>
            </a:extLst>
          </p:cNvPr>
          <p:cNvSpPr/>
          <p:nvPr/>
        </p:nvSpPr>
        <p:spPr>
          <a:xfrm>
            <a:off x="2338675" y="2995502"/>
            <a:ext cx="217943" cy="26005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3" name="타원 112">
            <a:extLst>
              <a:ext uri="{FF2B5EF4-FFF2-40B4-BE49-F238E27FC236}">
                <a16:creationId xmlns:a16="http://schemas.microsoft.com/office/drawing/2014/main" id="{76725262-D320-478D-9A62-AEE5BADE9A4C}"/>
              </a:ext>
            </a:extLst>
          </p:cNvPr>
          <p:cNvSpPr/>
          <p:nvPr/>
        </p:nvSpPr>
        <p:spPr>
          <a:xfrm>
            <a:off x="176504" y="3957999"/>
            <a:ext cx="217943" cy="2600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4" name="타원 113">
            <a:extLst>
              <a:ext uri="{FF2B5EF4-FFF2-40B4-BE49-F238E27FC236}">
                <a16:creationId xmlns:a16="http://schemas.microsoft.com/office/drawing/2014/main" id="{83BB62E7-B6DB-4CBC-9783-EB3D438A9D10}"/>
              </a:ext>
            </a:extLst>
          </p:cNvPr>
          <p:cNvSpPr/>
          <p:nvPr/>
        </p:nvSpPr>
        <p:spPr>
          <a:xfrm>
            <a:off x="2897769" y="3973841"/>
            <a:ext cx="217943" cy="2600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5" name="타원 114">
            <a:extLst>
              <a:ext uri="{FF2B5EF4-FFF2-40B4-BE49-F238E27FC236}">
                <a16:creationId xmlns:a16="http://schemas.microsoft.com/office/drawing/2014/main" id="{30A981F9-1AE2-41B9-8566-27124A3AE3DC}"/>
              </a:ext>
            </a:extLst>
          </p:cNvPr>
          <p:cNvSpPr/>
          <p:nvPr/>
        </p:nvSpPr>
        <p:spPr>
          <a:xfrm>
            <a:off x="6029305" y="3977142"/>
            <a:ext cx="217943" cy="26005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6" name="타원 115">
            <a:extLst>
              <a:ext uri="{FF2B5EF4-FFF2-40B4-BE49-F238E27FC236}">
                <a16:creationId xmlns:a16="http://schemas.microsoft.com/office/drawing/2014/main" id="{59EE1F14-D5EC-4A43-ABF5-2AC09E7C5A4F}"/>
              </a:ext>
            </a:extLst>
          </p:cNvPr>
          <p:cNvSpPr/>
          <p:nvPr/>
        </p:nvSpPr>
        <p:spPr>
          <a:xfrm>
            <a:off x="8858347" y="3957998"/>
            <a:ext cx="217943" cy="26005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D7BB023-11E3-4303-84FB-F497C3506963}"/>
              </a:ext>
            </a:extLst>
          </p:cNvPr>
          <p:cNvSpPr txBox="1"/>
          <p:nvPr/>
        </p:nvSpPr>
        <p:spPr>
          <a:xfrm>
            <a:off x="8131221" y="2143214"/>
            <a:ext cx="3612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 err="1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금융인증서</a:t>
            </a:r>
            <a:br>
              <a:rPr lang="en-US" altLang="ko-KR" sz="1050" dirty="0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0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정부통합인증</a:t>
            </a:r>
            <a:r>
              <a:rPr lang="en-US" altLang="ko-KR" sz="10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통해 등록된 사용자만 로그인 가능</a:t>
            </a:r>
            <a:b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등록이 되지 않은 사용자는 </a:t>
            </a:r>
            <a:r>
              <a:rPr lang="en-US" altLang="ko-KR" sz="1050" dirty="0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50" dirty="0" err="1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사용자등록</a:t>
            </a:r>
            <a:r>
              <a:rPr lang="en-US" altLang="ko-KR" sz="1050" dirty="0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10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한 후</a:t>
            </a:r>
            <a:endParaRPr lang="en-US" altLang="ko-KR" sz="105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050" dirty="0" err="1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금융인증서</a:t>
            </a:r>
            <a:r>
              <a:rPr lang="ko-KR" altLang="en-US" sz="10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로그인 사용</a:t>
            </a:r>
          </a:p>
        </p:txBody>
      </p:sp>
      <p:sp>
        <p:nvSpPr>
          <p:cNvPr id="117" name="타원 116">
            <a:extLst>
              <a:ext uri="{FF2B5EF4-FFF2-40B4-BE49-F238E27FC236}">
                <a16:creationId xmlns:a16="http://schemas.microsoft.com/office/drawing/2014/main" id="{6C6D0E57-0017-44C4-8DD4-378B288A17E4}"/>
              </a:ext>
            </a:extLst>
          </p:cNvPr>
          <p:cNvSpPr/>
          <p:nvPr/>
        </p:nvSpPr>
        <p:spPr>
          <a:xfrm>
            <a:off x="4418768" y="2094014"/>
            <a:ext cx="217943" cy="26005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8" name="타원 117">
            <a:extLst>
              <a:ext uri="{FF2B5EF4-FFF2-40B4-BE49-F238E27FC236}">
                <a16:creationId xmlns:a16="http://schemas.microsoft.com/office/drawing/2014/main" id="{680B96D3-2C48-48EB-88C4-2EA1E44A3300}"/>
              </a:ext>
            </a:extLst>
          </p:cNvPr>
          <p:cNvSpPr/>
          <p:nvPr/>
        </p:nvSpPr>
        <p:spPr>
          <a:xfrm>
            <a:off x="7913278" y="2094014"/>
            <a:ext cx="217943" cy="26005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19" name="직선 화살표 연결선 118">
            <a:extLst>
              <a:ext uri="{FF2B5EF4-FFF2-40B4-BE49-F238E27FC236}">
                <a16:creationId xmlns:a16="http://schemas.microsoft.com/office/drawing/2014/main" id="{FA63683C-78CB-48F0-987B-3F233C8337C6}"/>
              </a:ext>
            </a:extLst>
          </p:cNvPr>
          <p:cNvCxnSpPr>
            <a:cxnSpLocks/>
          </p:cNvCxnSpPr>
          <p:nvPr/>
        </p:nvCxnSpPr>
        <p:spPr>
          <a:xfrm flipH="1">
            <a:off x="5215569" y="1435706"/>
            <a:ext cx="5049019" cy="0"/>
          </a:xfrm>
          <a:prstGeom prst="straightConnector1">
            <a:avLst/>
          </a:prstGeom>
          <a:ln>
            <a:solidFill>
              <a:srgbClr val="0049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연결선 120">
            <a:extLst>
              <a:ext uri="{FF2B5EF4-FFF2-40B4-BE49-F238E27FC236}">
                <a16:creationId xmlns:a16="http://schemas.microsoft.com/office/drawing/2014/main" id="{89192199-0963-4CA9-86AE-4D8398F3997E}"/>
              </a:ext>
            </a:extLst>
          </p:cNvPr>
          <p:cNvCxnSpPr>
            <a:cxnSpLocks/>
          </p:cNvCxnSpPr>
          <p:nvPr/>
        </p:nvCxnSpPr>
        <p:spPr>
          <a:xfrm>
            <a:off x="10264588" y="1435706"/>
            <a:ext cx="0" cy="1096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직사각형 124">
            <a:extLst>
              <a:ext uri="{FF2B5EF4-FFF2-40B4-BE49-F238E27FC236}">
                <a16:creationId xmlns:a16="http://schemas.microsoft.com/office/drawing/2014/main" id="{B17E250D-710C-4BEF-93C5-5EC8A43BAC58}"/>
              </a:ext>
            </a:extLst>
          </p:cNvPr>
          <p:cNvSpPr/>
          <p:nvPr/>
        </p:nvSpPr>
        <p:spPr>
          <a:xfrm>
            <a:off x="4733364" y="1474276"/>
            <a:ext cx="482205" cy="213032"/>
          </a:xfrm>
          <a:prstGeom prst="rect">
            <a:avLst/>
          </a:prstGeom>
          <a:noFill/>
          <a:ln>
            <a:solidFill>
              <a:srgbClr val="004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523C82D-E8CD-47B2-9233-444A79DCC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CA1F90E-060C-4FCA-8799-DF70E7855F94}" type="slidenum">
              <a:rPr lang="ko-KR" altLang="en-US" smtClean="0"/>
              <a:pPr algn="ctr"/>
              <a:t>5</a:t>
            </a:fld>
            <a:r>
              <a:rPr lang="ko-KR" altLang="en-US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0406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6B634B2E-885F-4F82-AF6A-C544CF07E461}"/>
              </a:ext>
            </a:extLst>
          </p:cNvPr>
          <p:cNvSpPr/>
          <p:nvPr/>
        </p:nvSpPr>
        <p:spPr bwMode="auto">
          <a:xfrm>
            <a:off x="0" y="6248516"/>
            <a:ext cx="12192000" cy="609484"/>
          </a:xfrm>
          <a:prstGeom prst="rect">
            <a:avLst/>
          </a:prstGeom>
          <a:gradFill flip="none" rotWithShape="1">
            <a:gsLst>
              <a:gs pos="100000">
                <a:srgbClr val="72C0D9"/>
              </a:gs>
              <a:gs pos="0">
                <a:srgbClr val="0384A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solidFill>
                <a:srgbClr val="1D7FB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5CA1F90E-060C-4FCA-8799-DF70E7855F94}" type="slidenum">
              <a:rPr lang="ko-KR" altLang="en-US" smtClean="0"/>
              <a:pPr algn="ctr"/>
              <a:t>6</a:t>
            </a:fld>
            <a:r>
              <a:rPr lang="ko-KR" altLang="en-US" dirty="0"/>
              <a:t> 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8CA3555-27A8-4A7B-A18F-C4DBFC7B2183}"/>
              </a:ext>
            </a:extLst>
          </p:cNvPr>
          <p:cNvSpPr/>
          <p:nvPr/>
        </p:nvSpPr>
        <p:spPr bwMode="auto">
          <a:xfrm>
            <a:off x="0" y="-1240"/>
            <a:ext cx="12192000" cy="609484"/>
          </a:xfrm>
          <a:prstGeom prst="rect">
            <a:avLst/>
          </a:prstGeom>
          <a:gradFill flip="none" rotWithShape="1">
            <a:gsLst>
              <a:gs pos="100000">
                <a:srgbClr val="72C0D9"/>
              </a:gs>
              <a:gs pos="0">
                <a:srgbClr val="0384A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solidFill>
                <a:srgbClr val="1D7FB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한쪽 모서리가 둥근 사각형 63">
            <a:extLst>
              <a:ext uri="{FF2B5EF4-FFF2-40B4-BE49-F238E27FC236}">
                <a16:creationId xmlns:a16="http://schemas.microsoft.com/office/drawing/2014/main" id="{AB58A0C2-506F-437F-8283-90468E80F6A4}"/>
              </a:ext>
            </a:extLst>
          </p:cNvPr>
          <p:cNvSpPr/>
          <p:nvPr/>
        </p:nvSpPr>
        <p:spPr bwMode="auto">
          <a:xfrm>
            <a:off x="-1" y="303501"/>
            <a:ext cx="12001388" cy="6296082"/>
          </a:xfrm>
          <a:prstGeom prst="round1Rect">
            <a:avLst>
              <a:gd name="adj" fmla="val 6963"/>
            </a:avLst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dist="63500" algn="l" rotWithShape="0">
              <a:prstClr val="black">
                <a:alpha val="20000"/>
              </a:prstClr>
            </a:outerShdw>
          </a:effectLst>
        </p:spPr>
        <p:txBody>
          <a:bodyPr wrap="none" lIns="15265" tIns="9159" rIns="15265" bIns="9159" rtlCol="0" anchor="ctr"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marL="164127" defTabSz="775208" eaLnBrk="0" fontAlgn="ctr" latinLnBrk="0" hangingPunct="0"/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8" name="직선 연결선 67"/>
          <p:cNvCxnSpPr>
            <a:cxnSpLocks/>
          </p:cNvCxnSpPr>
          <p:nvPr/>
        </p:nvCxnSpPr>
        <p:spPr>
          <a:xfrm>
            <a:off x="2039684" y="3451542"/>
            <a:ext cx="7920000" cy="0"/>
          </a:xfrm>
          <a:prstGeom prst="line">
            <a:avLst/>
          </a:prstGeom>
          <a:ln w="25400">
            <a:solidFill>
              <a:srgbClr val="088E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99595" y="2692146"/>
            <a:ext cx="5800179" cy="6070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rtlCol="0">
            <a:spAutoFit/>
            <a:sp3d>
              <a:bevelT w="0"/>
            </a:sp3d>
          </a:bodyPr>
          <a:lstStyle/>
          <a:p>
            <a:pPr algn="r" defTabSz="372240">
              <a:lnSpc>
                <a:spcPct val="120000"/>
              </a:lnSpc>
              <a:defRPr/>
            </a:pPr>
            <a:r>
              <a:rPr lang="ko-KR" altLang="en-US" sz="3600" b="1" spc="-138" dirty="0">
                <a:solidFill>
                  <a:srgbClr val="0384AD"/>
                </a:solidFill>
                <a:ea typeface="맑은 고딕"/>
              </a:rPr>
              <a:t>사업장 소속 </a:t>
            </a:r>
            <a:r>
              <a:rPr lang="ko-KR" altLang="en-US" sz="3600" b="1" spc="-138">
                <a:solidFill>
                  <a:srgbClr val="0384AD"/>
                </a:solidFill>
                <a:ea typeface="맑은 고딕"/>
              </a:rPr>
              <a:t>권한 신청 및 부여</a:t>
            </a:r>
            <a:endParaRPr lang="ko-KR" altLang="en-US" sz="3600" b="1" spc="-138" dirty="0">
              <a:solidFill>
                <a:srgbClr val="0384AD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089567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DACC8197-9F57-4086-B82E-2832E38CF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8" y="977623"/>
            <a:ext cx="5613000" cy="3393943"/>
          </a:xfrm>
          <a:prstGeom prst="rect">
            <a:avLst/>
          </a:prstGeom>
        </p:spPr>
      </p:pic>
      <p:sp>
        <p:nvSpPr>
          <p:cNvPr id="61" name="타원 60"/>
          <p:cNvSpPr/>
          <p:nvPr/>
        </p:nvSpPr>
        <p:spPr>
          <a:xfrm>
            <a:off x="6546736" y="4944174"/>
            <a:ext cx="217943" cy="2600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3D6600F-E09C-7079-9708-F5A0D27679DE}"/>
              </a:ext>
            </a:extLst>
          </p:cNvPr>
          <p:cNvSpPr txBox="1"/>
          <p:nvPr/>
        </p:nvSpPr>
        <p:spPr>
          <a:xfrm>
            <a:off x="6908046" y="4944174"/>
            <a:ext cx="5093341" cy="692497"/>
          </a:xfrm>
          <a:prstGeom prst="rect">
            <a:avLst/>
          </a:prstGeom>
          <a:noFill/>
        </p:spPr>
        <p:txBody>
          <a:bodyPr wrap="square" lIns="108000" rIns="36000" rtlCol="0">
            <a:spAutoFit/>
          </a:bodyPr>
          <a:lstStyle/>
          <a:p>
            <a:r>
              <a:rPr lang="ko-KR" altLang="en-US" sz="1300" dirty="0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소속 기업</a:t>
            </a:r>
            <a:r>
              <a:rPr lang="en-US" altLang="ko-KR" sz="1300" dirty="0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300" dirty="0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사업장 정보가 존재하지 않는 경우</a:t>
            </a:r>
            <a:r>
              <a:rPr lang="ko-KR" altLang="en-US" sz="13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3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3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사업장 소속 요청</a:t>
            </a:r>
            <a:r>
              <a:rPr lang="en-US" altLang="ko-KR" sz="13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버튼을 클릭하여 현재 근무하고 있는 기업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사업장을 선택하여 기업회원으로 전환 가능</a:t>
            </a:r>
            <a:endParaRPr lang="en-US" altLang="ko-KR" sz="13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D435977-D1A1-47E3-B334-B9CBEE2CAD59}"/>
              </a:ext>
            </a:extLst>
          </p:cNvPr>
          <p:cNvGrpSpPr/>
          <p:nvPr/>
        </p:nvGrpSpPr>
        <p:grpSpPr>
          <a:xfrm>
            <a:off x="6981826" y="1009429"/>
            <a:ext cx="4833108" cy="3742293"/>
            <a:chOff x="7069186" y="1191654"/>
            <a:chExt cx="3977504" cy="3021314"/>
          </a:xfrm>
        </p:grpSpPr>
        <p:pic>
          <p:nvPicPr>
            <p:cNvPr id="56" name="그림 55"/>
            <p:cNvPicPr>
              <a:picLocks noChangeAspect="1"/>
            </p:cNvPicPr>
            <p:nvPr/>
          </p:nvPicPr>
          <p:blipFill rotWithShape="1">
            <a:blip r:embed="rId3"/>
            <a:srcRect b="26411"/>
            <a:stretch/>
          </p:blipFill>
          <p:spPr>
            <a:xfrm>
              <a:off x="7069186" y="1191654"/>
              <a:ext cx="3977504" cy="3021314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sp>
          <p:nvSpPr>
            <p:cNvPr id="52" name="모서리가 둥근 직사각형 51"/>
            <p:cNvSpPr/>
            <p:nvPr/>
          </p:nvSpPr>
          <p:spPr>
            <a:xfrm>
              <a:off x="7100768" y="2298134"/>
              <a:ext cx="853137" cy="340035"/>
            </a:xfrm>
            <a:prstGeom prst="roundRect">
              <a:avLst>
                <a:gd name="adj" fmla="val 6368"/>
              </a:avLst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4" name="모서리가 둥근 직사각형 53"/>
            <p:cNvSpPr/>
            <p:nvPr/>
          </p:nvSpPr>
          <p:spPr>
            <a:xfrm>
              <a:off x="10561838" y="2652407"/>
              <a:ext cx="452000" cy="178987"/>
            </a:xfrm>
            <a:prstGeom prst="roundRect">
              <a:avLst>
                <a:gd name="adj" fmla="val 6368"/>
              </a:avLst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9" name="타원 58"/>
            <p:cNvSpPr/>
            <p:nvPr/>
          </p:nvSpPr>
          <p:spPr>
            <a:xfrm>
              <a:off x="10420015" y="2468151"/>
              <a:ext cx="217943" cy="2600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  <a:endParaRPr lang="ko-KR" altLang="en-US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9480" y="1390721"/>
              <a:ext cx="771937" cy="170064"/>
            </a:xfrm>
            <a:prstGeom prst="rect">
              <a:avLst/>
            </a:prstGeom>
          </p:spPr>
        </p:pic>
      </p:grp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93A07700-60D9-4808-861F-DD099578F62E}"/>
              </a:ext>
            </a:extLst>
          </p:cNvPr>
          <p:cNvSpPr/>
          <p:nvPr/>
        </p:nvSpPr>
        <p:spPr bwMode="auto">
          <a:xfrm>
            <a:off x="0" y="-1240"/>
            <a:ext cx="12192000" cy="609484"/>
          </a:xfrm>
          <a:prstGeom prst="rect">
            <a:avLst/>
          </a:prstGeom>
          <a:gradFill flip="none" rotWithShape="1">
            <a:gsLst>
              <a:gs pos="100000">
                <a:srgbClr val="72C0D9"/>
              </a:gs>
              <a:gs pos="0">
                <a:srgbClr val="0384A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solidFill>
                <a:srgbClr val="1D7FB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한쪽 모서리가 둥근 사각형 63">
            <a:extLst>
              <a:ext uri="{FF2B5EF4-FFF2-40B4-BE49-F238E27FC236}">
                <a16:creationId xmlns:a16="http://schemas.microsoft.com/office/drawing/2014/main" id="{7F161C12-FC39-4D35-9221-B0D72F23FA97}"/>
              </a:ext>
            </a:extLst>
          </p:cNvPr>
          <p:cNvSpPr/>
          <p:nvPr/>
        </p:nvSpPr>
        <p:spPr bwMode="auto">
          <a:xfrm>
            <a:off x="0" y="158569"/>
            <a:ext cx="12001387" cy="486197"/>
          </a:xfrm>
          <a:prstGeom prst="round1Rect">
            <a:avLst>
              <a:gd name="adj" fmla="val 6963"/>
            </a:avLst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dist="63500" algn="l" rotWithShape="0">
              <a:prstClr val="black">
                <a:alpha val="20000"/>
              </a:prstClr>
            </a:outerShdw>
          </a:effectLst>
        </p:spPr>
        <p:txBody>
          <a:bodyPr wrap="none" lIns="15265" tIns="9159" rIns="15265" bIns="9159" rtlCol="0" anchor="ctr"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marL="164127" defTabSz="775208" eaLnBrk="0" fontAlgn="ctr" latinLnBrk="0" hangingPunct="0"/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사업장 소속 권한 신청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개인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A9B70C0-B7F7-4C59-BE10-E8A111DDB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8" y="2446817"/>
            <a:ext cx="5505449" cy="2031033"/>
          </a:xfrm>
          <a:prstGeom prst="rect">
            <a:avLst/>
          </a:prstGeom>
        </p:spPr>
      </p:pic>
      <p:sp>
        <p:nvSpPr>
          <p:cNvPr id="41" name="모서리가 둥근 직사각형 51">
            <a:extLst>
              <a:ext uri="{FF2B5EF4-FFF2-40B4-BE49-F238E27FC236}">
                <a16:creationId xmlns:a16="http://schemas.microsoft.com/office/drawing/2014/main" id="{0A5A3D97-31D4-46C1-933F-186A722695AE}"/>
              </a:ext>
            </a:extLst>
          </p:cNvPr>
          <p:cNvSpPr/>
          <p:nvPr/>
        </p:nvSpPr>
        <p:spPr>
          <a:xfrm>
            <a:off x="572861" y="4167075"/>
            <a:ext cx="1122589" cy="340035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50FD7C29-6612-413F-92B1-C8CF004882E1}"/>
              </a:ext>
            </a:extLst>
          </p:cNvPr>
          <p:cNvSpPr/>
          <p:nvPr/>
        </p:nvSpPr>
        <p:spPr>
          <a:xfrm>
            <a:off x="572861" y="5038058"/>
            <a:ext cx="217943" cy="2600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4458A56-5446-4416-8969-B484BEB9523D}"/>
              </a:ext>
            </a:extLst>
          </p:cNvPr>
          <p:cNvSpPr txBox="1"/>
          <p:nvPr/>
        </p:nvSpPr>
        <p:spPr>
          <a:xfrm>
            <a:off x="875583" y="5002807"/>
            <a:ext cx="5505449" cy="953915"/>
          </a:xfrm>
          <a:prstGeom prst="rect">
            <a:avLst/>
          </a:prstGeom>
          <a:noFill/>
        </p:spPr>
        <p:txBody>
          <a:bodyPr wrap="square" lIns="108000" rIns="36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메인 오른쪽 상단 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마이페이지 또는</a:t>
            </a:r>
            <a:endParaRPr lang="en-US" altLang="ko-KR" sz="13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KRAS(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오른쪽 메뉴에서 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사업장 소속 권한 신청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“ 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버튼을 </a:t>
            </a:r>
            <a:endParaRPr lang="en-US" altLang="ko-KR" sz="13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클릭하여 마이페이지의 사업장 소속 권한 신청으로 이동할 수 있음</a:t>
            </a:r>
            <a:endParaRPr lang="en-US" altLang="ko-KR" sz="13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화살표: 오른쪽 49">
            <a:extLst>
              <a:ext uri="{FF2B5EF4-FFF2-40B4-BE49-F238E27FC236}">
                <a16:creationId xmlns:a16="http://schemas.microsoft.com/office/drawing/2014/main" id="{D3595D21-C7AA-46C4-88DD-A19BC413A1BB}"/>
              </a:ext>
            </a:extLst>
          </p:cNvPr>
          <p:cNvSpPr/>
          <p:nvPr/>
        </p:nvSpPr>
        <p:spPr>
          <a:xfrm>
            <a:off x="6391385" y="2447091"/>
            <a:ext cx="264323" cy="866968"/>
          </a:xfrm>
          <a:prstGeom prst="rightArrow">
            <a:avLst>
              <a:gd name="adj1" fmla="val 19238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1B178C72-A0B0-4163-AC46-148A044AB6EE}"/>
              </a:ext>
            </a:extLst>
          </p:cNvPr>
          <p:cNvSpPr/>
          <p:nvPr/>
        </p:nvSpPr>
        <p:spPr>
          <a:xfrm>
            <a:off x="356623" y="3957825"/>
            <a:ext cx="264825" cy="209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51E8FF34-D665-451E-BFA2-8EF60AA105D6}"/>
              </a:ext>
            </a:extLst>
          </p:cNvPr>
          <p:cNvSpPr/>
          <p:nvPr/>
        </p:nvSpPr>
        <p:spPr>
          <a:xfrm>
            <a:off x="5385823" y="768373"/>
            <a:ext cx="264825" cy="209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모서리가 둥근 직사각형 51">
            <a:extLst>
              <a:ext uri="{FF2B5EF4-FFF2-40B4-BE49-F238E27FC236}">
                <a16:creationId xmlns:a16="http://schemas.microsoft.com/office/drawing/2014/main" id="{31C66634-5654-4175-AC09-76DB718A8E8C}"/>
              </a:ext>
            </a:extLst>
          </p:cNvPr>
          <p:cNvSpPr/>
          <p:nvPr/>
        </p:nvSpPr>
        <p:spPr>
          <a:xfrm>
            <a:off x="5468471" y="1101230"/>
            <a:ext cx="627529" cy="260093"/>
          </a:xfrm>
          <a:prstGeom prst="roundRect">
            <a:avLst>
              <a:gd name="adj" fmla="val 6368"/>
            </a:avLst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062824C-199E-496C-8F25-6FF6E0B0A82D}"/>
              </a:ext>
            </a:extLst>
          </p:cNvPr>
          <p:cNvCxnSpPr/>
          <p:nvPr/>
        </p:nvCxnSpPr>
        <p:spPr>
          <a:xfrm>
            <a:off x="219943" y="2491642"/>
            <a:ext cx="6185197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993BCA9-C3DF-430E-8082-F0E70A50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CA1F90E-060C-4FCA-8799-DF70E7855F94}" type="slidenum">
              <a:rPr lang="ko-KR" altLang="en-US" smtClean="0"/>
              <a:pPr algn="ctr"/>
              <a:t>7</a:t>
            </a:fld>
            <a:r>
              <a:rPr lang="ko-KR" altLang="en-US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4035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803C0AD-775E-4096-8DE9-F7BFBEEF7C54}"/>
              </a:ext>
            </a:extLst>
          </p:cNvPr>
          <p:cNvSpPr/>
          <p:nvPr/>
        </p:nvSpPr>
        <p:spPr>
          <a:xfrm>
            <a:off x="252492" y="5343582"/>
            <a:ext cx="6458411" cy="1355849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543530" y="3759767"/>
            <a:ext cx="218113" cy="2600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2559" y="3762650"/>
            <a:ext cx="617891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dirty="0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사업장</a:t>
            </a:r>
            <a:r>
              <a:rPr lang="en-US" altLang="ko-KR" sz="1300" dirty="0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300" dirty="0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조회 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버튼을 클릭 후 소속 기업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사업장 선택</a:t>
            </a:r>
          </a:p>
        </p:txBody>
      </p:sp>
      <p:sp>
        <p:nvSpPr>
          <p:cNvPr id="23" name="타원 22"/>
          <p:cNvSpPr/>
          <p:nvPr/>
        </p:nvSpPr>
        <p:spPr>
          <a:xfrm>
            <a:off x="542018" y="4211842"/>
            <a:ext cx="218113" cy="2600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541521" y="4801175"/>
            <a:ext cx="218113" cy="2600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2559" y="4208305"/>
            <a:ext cx="59423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SzPct val="120000"/>
            </a:pPr>
            <a:r>
              <a:rPr lang="ko-KR" altLang="en-US" sz="1300" dirty="0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대표 사업자 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복수의 기업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사업장에 소속된 사용자인 경우 주 업무처리 진행 사업장 지정</a:t>
            </a:r>
            <a:endParaRPr lang="en-US" altLang="ko-KR" sz="13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2061" y="4812667"/>
            <a:ext cx="6068105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SzPct val="120000"/>
            </a:pPr>
            <a:r>
              <a:rPr lang="ko-KR" altLang="en-US" sz="1300" dirty="0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역할</a:t>
            </a:r>
            <a:r>
              <a:rPr lang="en-US" altLang="ko-KR" sz="1300" dirty="0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300" dirty="0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권한</a:t>
            </a:r>
            <a:r>
              <a:rPr lang="en-US" altLang="ko-KR" sz="1300" dirty="0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300" dirty="0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 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해당 사업장에서의 역할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권한을 선택하여 </a:t>
            </a:r>
            <a:endParaRPr lang="en-US" altLang="ko-KR" sz="13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Aft>
                <a:spcPts val="300"/>
              </a:spcAft>
              <a:buSzPct val="120000"/>
            </a:pP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기업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사업장 관리자에게 권한 부여 요청</a:t>
            </a:r>
            <a:endParaRPr lang="en-US" altLang="ko-KR" sz="13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541521" y="5407741"/>
            <a:ext cx="218113" cy="2600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2061" y="5419234"/>
            <a:ext cx="60681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SzPct val="120000"/>
            </a:pPr>
            <a:r>
              <a:rPr lang="ko-KR" altLang="en-US" sz="1300" dirty="0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사업장 소속 권한 신청 </a:t>
            </a:r>
            <a:endParaRPr lang="en-US" altLang="ko-KR" sz="1300" dirty="0">
              <a:solidFill>
                <a:srgbClr val="043FE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Aft>
                <a:spcPts val="300"/>
              </a:spcAft>
              <a:buSzPct val="120000"/>
            </a:pPr>
            <a:r>
              <a:rPr lang="ko-KR" altLang="en-US" sz="13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기업</a:t>
            </a:r>
            <a:r>
              <a:rPr lang="en-US" altLang="ko-KR" sz="13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300" b="1" dirty="0" err="1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공동인증서</a:t>
            </a:r>
            <a:r>
              <a:rPr lang="en-US" altLang="ko-KR" sz="13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3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보유 하고 있는 경우 </a:t>
            </a:r>
            <a: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기업</a:t>
            </a:r>
            <a: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법인 </a:t>
            </a:r>
            <a:r>
              <a:rPr lang="ko-KR" altLang="en-US" sz="13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공동인증서</a:t>
            </a: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인증을 </a:t>
            </a:r>
            <a:b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통하여 권한 자체 부여 가능</a:t>
            </a:r>
            <a:r>
              <a:rPr lang="en-US" altLang="ko-KR" sz="13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(※</a:t>
            </a:r>
            <a:r>
              <a:rPr lang="ko-KR" altLang="en-US" sz="13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별도의 승인절차 없이 신청과 동시에 승인 처리</a:t>
            </a:r>
            <a:r>
              <a:rPr lang="en-US" altLang="ko-KR" sz="13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spcAft>
                <a:spcPts val="300"/>
              </a:spcAft>
              <a:buSzPct val="120000"/>
            </a:pPr>
            <a:r>
              <a:rPr lang="ko-KR" altLang="en-US" sz="13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기업</a:t>
            </a:r>
            <a:r>
              <a:rPr lang="en-US" altLang="ko-KR" sz="13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3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사업장의 근로자</a:t>
            </a:r>
            <a:r>
              <a:rPr lang="en-US" altLang="ko-KR" sz="13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3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인증서 </a:t>
            </a:r>
            <a:r>
              <a:rPr lang="ko-KR" altLang="en-US" sz="1300" b="1" dirty="0" err="1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미보유</a:t>
            </a:r>
            <a:r>
              <a:rPr lang="en-US" altLang="ko-KR" sz="13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3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경우 </a:t>
            </a:r>
            <a:r>
              <a:rPr lang="en-US" altLang="ko-KR" sz="13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권한 신청 버튼을 클릭하여</a:t>
            </a:r>
            <a:b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해당 사업장의 사업주</a:t>
            </a:r>
            <a: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사업장 관리자에게 권한 부여 승인 요청</a:t>
            </a:r>
            <a:endParaRPr lang="en-US" altLang="ko-KR" sz="13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426F3E4-537F-4D47-AAB6-B85D6C7B916E}"/>
              </a:ext>
            </a:extLst>
          </p:cNvPr>
          <p:cNvGrpSpPr/>
          <p:nvPr/>
        </p:nvGrpSpPr>
        <p:grpSpPr>
          <a:xfrm>
            <a:off x="605754" y="757650"/>
            <a:ext cx="5212341" cy="2728566"/>
            <a:chOff x="517420" y="932417"/>
            <a:chExt cx="4368637" cy="3181819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 rotWithShape="1">
            <a:blip r:embed="rId2"/>
            <a:srcRect b="22339"/>
            <a:stretch/>
          </p:blipFill>
          <p:spPr>
            <a:xfrm>
              <a:off x="517917" y="932417"/>
              <a:ext cx="2865737" cy="3181819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sp>
          <p:nvSpPr>
            <p:cNvPr id="15" name="모서리가 둥근 직사각형 14"/>
            <p:cNvSpPr/>
            <p:nvPr/>
          </p:nvSpPr>
          <p:spPr>
            <a:xfrm>
              <a:off x="1201511" y="1624091"/>
              <a:ext cx="2182143" cy="2134544"/>
            </a:xfrm>
            <a:prstGeom prst="roundRect">
              <a:avLst>
                <a:gd name="adj" fmla="val 6368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" name="타원 15"/>
            <p:cNvSpPr/>
            <p:nvPr/>
          </p:nvSpPr>
          <p:spPr>
            <a:xfrm>
              <a:off x="2273355" y="2035690"/>
              <a:ext cx="217943" cy="2600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  <a:endParaRPr lang="ko-KR" altLang="en-US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2065" y="1169667"/>
              <a:ext cx="1943992" cy="1288854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0" name="모서리가 둥근 직사각형 29"/>
            <p:cNvSpPr/>
            <p:nvPr/>
          </p:nvSpPr>
          <p:spPr>
            <a:xfrm>
              <a:off x="1950785" y="2215865"/>
              <a:ext cx="352391" cy="190221"/>
            </a:xfrm>
            <a:prstGeom prst="roundRect">
              <a:avLst>
                <a:gd name="adj" fmla="val 6368"/>
              </a:avLst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2942065" y="1179038"/>
              <a:ext cx="1943992" cy="1279482"/>
            </a:xfrm>
            <a:prstGeom prst="roundRect">
              <a:avLst>
                <a:gd name="adj" fmla="val 6368"/>
              </a:avLst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420" y="1115136"/>
              <a:ext cx="583459" cy="148796"/>
            </a:xfrm>
            <a:prstGeom prst="rect">
              <a:avLst/>
            </a:prstGeom>
          </p:spPr>
        </p:pic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E95354BF-96D9-4EC2-A835-060359F6499D}"/>
              </a:ext>
            </a:extLst>
          </p:cNvPr>
          <p:cNvGrpSpPr/>
          <p:nvPr/>
        </p:nvGrpSpPr>
        <p:grpSpPr>
          <a:xfrm>
            <a:off x="6792175" y="750884"/>
            <a:ext cx="5063122" cy="5767014"/>
            <a:chOff x="7251095" y="932417"/>
            <a:chExt cx="3516645" cy="5187950"/>
          </a:xfrm>
        </p:grpSpPr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51095" y="932417"/>
              <a:ext cx="3516644" cy="518795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2" name="모서리가 둥근 직사각형 31"/>
            <p:cNvSpPr/>
            <p:nvPr/>
          </p:nvSpPr>
          <p:spPr>
            <a:xfrm>
              <a:off x="8162743" y="3988573"/>
              <a:ext cx="2604997" cy="361356"/>
            </a:xfrm>
            <a:prstGeom prst="roundRect">
              <a:avLst>
                <a:gd name="adj" fmla="val 6368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모서리가 둥근 직사각형 32"/>
            <p:cNvSpPr/>
            <p:nvPr/>
          </p:nvSpPr>
          <p:spPr>
            <a:xfrm>
              <a:off x="8162743" y="4475657"/>
              <a:ext cx="2604997" cy="1276376"/>
            </a:xfrm>
            <a:prstGeom prst="roundRect">
              <a:avLst>
                <a:gd name="adj" fmla="val 6368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4" name="모서리가 둥근 직사각형 33"/>
            <p:cNvSpPr/>
            <p:nvPr/>
          </p:nvSpPr>
          <p:spPr>
            <a:xfrm>
              <a:off x="9676914" y="5868109"/>
              <a:ext cx="1034377" cy="201928"/>
            </a:xfrm>
            <a:prstGeom prst="roundRect">
              <a:avLst>
                <a:gd name="adj" fmla="val 6368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타원 34"/>
            <p:cNvSpPr/>
            <p:nvPr/>
          </p:nvSpPr>
          <p:spPr>
            <a:xfrm>
              <a:off x="8808142" y="3854178"/>
              <a:ext cx="217943" cy="2600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4</a:t>
              </a:r>
              <a:endParaRPr lang="ko-KR" altLang="en-US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타원 35"/>
            <p:cNvSpPr/>
            <p:nvPr/>
          </p:nvSpPr>
          <p:spPr>
            <a:xfrm>
              <a:off x="8808141" y="4404067"/>
              <a:ext cx="217943" cy="2600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5</a:t>
              </a:r>
              <a:endParaRPr lang="ko-KR" altLang="en-US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타원 36"/>
            <p:cNvSpPr/>
            <p:nvPr/>
          </p:nvSpPr>
          <p:spPr>
            <a:xfrm>
              <a:off x="9492386" y="5823625"/>
              <a:ext cx="217943" cy="2600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6</a:t>
              </a:r>
              <a:endParaRPr lang="ko-KR" altLang="en-US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51096" y="1148620"/>
              <a:ext cx="682419" cy="180039"/>
            </a:xfrm>
            <a:prstGeom prst="rect">
              <a:avLst/>
            </a:prstGeom>
          </p:spPr>
        </p:pic>
      </p:grp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10EAFA68-4581-4762-AEA1-26C716BDED89}"/>
              </a:ext>
            </a:extLst>
          </p:cNvPr>
          <p:cNvSpPr/>
          <p:nvPr/>
        </p:nvSpPr>
        <p:spPr bwMode="auto">
          <a:xfrm>
            <a:off x="0" y="-1240"/>
            <a:ext cx="12192000" cy="609484"/>
          </a:xfrm>
          <a:prstGeom prst="rect">
            <a:avLst/>
          </a:prstGeom>
          <a:gradFill flip="none" rotWithShape="1">
            <a:gsLst>
              <a:gs pos="100000">
                <a:srgbClr val="72C0D9"/>
              </a:gs>
              <a:gs pos="0">
                <a:srgbClr val="0384A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solidFill>
                <a:srgbClr val="1D7FB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한쪽 모서리가 둥근 사각형 63">
            <a:extLst>
              <a:ext uri="{FF2B5EF4-FFF2-40B4-BE49-F238E27FC236}">
                <a16:creationId xmlns:a16="http://schemas.microsoft.com/office/drawing/2014/main" id="{D5AB900E-2185-4E8B-A025-7BADF67D4295}"/>
              </a:ext>
            </a:extLst>
          </p:cNvPr>
          <p:cNvSpPr/>
          <p:nvPr/>
        </p:nvSpPr>
        <p:spPr bwMode="auto">
          <a:xfrm>
            <a:off x="0" y="158569"/>
            <a:ext cx="12001387" cy="486197"/>
          </a:xfrm>
          <a:prstGeom prst="round1Rect">
            <a:avLst>
              <a:gd name="adj" fmla="val 6963"/>
            </a:avLst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dist="63500" algn="l" rotWithShape="0">
              <a:prstClr val="black">
                <a:alpha val="20000"/>
              </a:prstClr>
            </a:outerShdw>
          </a:effectLst>
        </p:spPr>
        <p:txBody>
          <a:bodyPr wrap="none" lIns="15265" tIns="9159" rIns="15265" bIns="9159" rtlCol="0" anchor="ctr"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marL="164127" defTabSz="775208" eaLnBrk="0" fontAlgn="ctr" latinLnBrk="0" hangingPunct="0"/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사업장 소속 권한 신청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개인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별: 꼭짓점 5개 3">
            <a:extLst>
              <a:ext uri="{FF2B5EF4-FFF2-40B4-BE49-F238E27FC236}">
                <a16:creationId xmlns:a16="http://schemas.microsoft.com/office/drawing/2014/main" id="{E81BEE0E-DF12-41FA-AE3C-67B68462255C}"/>
              </a:ext>
            </a:extLst>
          </p:cNvPr>
          <p:cNvSpPr/>
          <p:nvPr/>
        </p:nvSpPr>
        <p:spPr>
          <a:xfrm>
            <a:off x="252492" y="5787000"/>
            <a:ext cx="507142" cy="453970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9F0936-2FDE-4FC9-86AE-9F4B1A5D1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CA1F90E-060C-4FCA-8799-DF70E7855F94}" type="slidenum">
              <a:rPr lang="ko-KR" altLang="en-US" smtClean="0"/>
              <a:pPr algn="ctr"/>
              <a:t>8</a:t>
            </a:fld>
            <a:r>
              <a:rPr lang="ko-KR" altLang="en-US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73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타원 20"/>
          <p:cNvSpPr/>
          <p:nvPr/>
        </p:nvSpPr>
        <p:spPr>
          <a:xfrm>
            <a:off x="354416" y="4785820"/>
            <a:ext cx="218113" cy="2600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2947" y="4788891"/>
            <a:ext cx="5386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일괄승인</a:t>
            </a:r>
            <a:r>
              <a:rPr lang="ko-KR" altLang="en-US" sz="1000" dirty="0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000" dirty="0">
              <a:solidFill>
                <a:srgbClr val="043FE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요청받은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권한 신청 내역을 일괄 승인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신청 내역 선택 시 하단에 상세정보 확인 가능</a:t>
            </a:r>
            <a:endParaRPr lang="ko-KR" altLang="en-US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354415" y="5327181"/>
            <a:ext cx="218113" cy="2600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2949" y="5228689"/>
            <a:ext cx="6150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반려</a:t>
            </a:r>
            <a:endParaRPr lang="en-US" altLang="ko-KR" sz="1000" dirty="0">
              <a:solidFill>
                <a:srgbClr val="043FE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선택한 신청 내역에 대하여 반려 처리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소속 근로자가 아닌 경우 또는 역할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/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권한 지정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오류등</a:t>
            </a:r>
            <a:endParaRPr lang="ko-KR" altLang="en-US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5" name="타원 54"/>
          <p:cNvSpPr/>
          <p:nvPr/>
        </p:nvSpPr>
        <p:spPr>
          <a:xfrm>
            <a:off x="354415" y="5818838"/>
            <a:ext cx="218113" cy="2600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2949" y="5720346"/>
            <a:ext cx="6150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개별 승인</a:t>
            </a:r>
            <a:endParaRPr lang="en-US" altLang="ko-KR" sz="1000" dirty="0">
              <a:solidFill>
                <a:srgbClr val="043FE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선택한 신청 내역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건에 대한 승인 처리 </a:t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권한 신청 일자를 기준으로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1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년간 접속 권한을 부여</a:t>
            </a:r>
            <a:endParaRPr lang="ko-KR" altLang="en-US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7" name="타원 56"/>
          <p:cNvSpPr/>
          <p:nvPr/>
        </p:nvSpPr>
        <p:spPr>
          <a:xfrm>
            <a:off x="354415" y="6395220"/>
            <a:ext cx="218113" cy="2600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2949" y="6296728"/>
            <a:ext cx="6150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solidFill>
                  <a:srgbClr val="043FE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권한 회수</a:t>
            </a:r>
            <a:endParaRPr lang="en-US" altLang="ko-KR" sz="1000" dirty="0">
              <a:solidFill>
                <a:srgbClr val="043FE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선택한 신청 내역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건에 대한 승인 처리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소속 근로자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/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관리자가 퇴직한 경우 권한을 회수 하는 기능</a:t>
            </a:r>
            <a:endParaRPr lang="ko-KR" altLang="en-US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B4B4FC13-1332-4010-8B4A-8185E24DF3AE}"/>
              </a:ext>
            </a:extLst>
          </p:cNvPr>
          <p:cNvGrpSpPr/>
          <p:nvPr/>
        </p:nvGrpSpPr>
        <p:grpSpPr>
          <a:xfrm>
            <a:off x="301333" y="820696"/>
            <a:ext cx="6089942" cy="3799917"/>
            <a:chOff x="1777306" y="1333208"/>
            <a:chExt cx="5017743" cy="3200705"/>
          </a:xfrm>
        </p:grpSpPr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7306" y="1345732"/>
              <a:ext cx="2859172" cy="3188181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sp>
          <p:nvSpPr>
            <p:cNvPr id="15" name="모서리가 둥근 직사각형 14"/>
            <p:cNvSpPr/>
            <p:nvPr/>
          </p:nvSpPr>
          <p:spPr>
            <a:xfrm>
              <a:off x="2464929" y="1980429"/>
              <a:ext cx="2182143" cy="2526939"/>
            </a:xfrm>
            <a:prstGeom prst="roundRect">
              <a:avLst>
                <a:gd name="adj" fmla="val 6368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" name="타원 15"/>
            <p:cNvSpPr/>
            <p:nvPr/>
          </p:nvSpPr>
          <p:spPr>
            <a:xfrm>
              <a:off x="4218696" y="2499038"/>
              <a:ext cx="217943" cy="2600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  <a:endParaRPr lang="ko-KR" altLang="en-US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>
            <a:xfrm>
              <a:off x="4348669" y="2686756"/>
              <a:ext cx="310386" cy="164232"/>
            </a:xfrm>
            <a:prstGeom prst="roundRect">
              <a:avLst>
                <a:gd name="adj" fmla="val 6368"/>
              </a:avLst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4111650" y="4300840"/>
              <a:ext cx="432128" cy="166232"/>
            </a:xfrm>
            <a:prstGeom prst="roundRect">
              <a:avLst>
                <a:gd name="adj" fmla="val 6368"/>
              </a:avLst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3952518" y="4082822"/>
              <a:ext cx="217943" cy="2600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  <a:endParaRPr lang="ko-KR" altLang="en-US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타원 42"/>
            <p:cNvSpPr/>
            <p:nvPr/>
          </p:nvSpPr>
          <p:spPr>
            <a:xfrm>
              <a:off x="4394891" y="4078919"/>
              <a:ext cx="217943" cy="2600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  <a:endParaRPr lang="ko-KR" altLang="en-US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45" name="그림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0558" y="2336454"/>
              <a:ext cx="2074491" cy="1136822"/>
            </a:xfrm>
            <a:prstGeom prst="rect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8125" y="3639692"/>
              <a:ext cx="2076924" cy="894221"/>
            </a:xfrm>
            <a:prstGeom prst="rect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8125" y="1339550"/>
              <a:ext cx="2076924" cy="833562"/>
            </a:xfrm>
            <a:prstGeom prst="rect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" name="오른쪽 화살표 1"/>
            <p:cNvSpPr/>
            <p:nvPr/>
          </p:nvSpPr>
          <p:spPr>
            <a:xfrm rot="17622200">
              <a:off x="4133737" y="2075584"/>
              <a:ext cx="825448" cy="16458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8" name="모서리가 둥근 직사각형 47"/>
            <p:cNvSpPr/>
            <p:nvPr/>
          </p:nvSpPr>
          <p:spPr>
            <a:xfrm>
              <a:off x="4718125" y="1333208"/>
              <a:ext cx="2076923" cy="859159"/>
            </a:xfrm>
            <a:prstGeom prst="roundRect">
              <a:avLst>
                <a:gd name="adj" fmla="val 6368"/>
              </a:avLst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4719034" y="2326228"/>
              <a:ext cx="2076013" cy="1147048"/>
            </a:xfrm>
            <a:prstGeom prst="roundRect">
              <a:avLst>
                <a:gd name="adj" fmla="val 6368"/>
              </a:avLst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" name="오른쪽 화살표 2"/>
            <p:cNvSpPr/>
            <p:nvPr/>
          </p:nvSpPr>
          <p:spPr>
            <a:xfrm rot="18361221">
              <a:off x="3889041" y="3575664"/>
              <a:ext cx="1137323" cy="17271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4718125" y="3624121"/>
              <a:ext cx="2076013" cy="888891"/>
            </a:xfrm>
            <a:prstGeom prst="roundRect">
              <a:avLst>
                <a:gd name="adj" fmla="val 6368"/>
              </a:avLst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" name="오른쪽 화살표 4"/>
            <p:cNvSpPr/>
            <p:nvPr/>
          </p:nvSpPr>
          <p:spPr>
            <a:xfrm rot="18902264">
              <a:off x="4508151" y="3929162"/>
              <a:ext cx="316495" cy="14960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05392" y="1510194"/>
              <a:ext cx="583459" cy="146905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70BA9DFF-7259-4A81-B797-950AF1C7566F}"/>
              </a:ext>
            </a:extLst>
          </p:cNvPr>
          <p:cNvGrpSpPr/>
          <p:nvPr/>
        </p:nvGrpSpPr>
        <p:grpSpPr>
          <a:xfrm>
            <a:off x="6907116" y="847394"/>
            <a:ext cx="4646709" cy="5547826"/>
            <a:chOff x="7238846" y="1345732"/>
            <a:chExt cx="3029105" cy="3133865"/>
          </a:xfrm>
        </p:grpSpPr>
        <p:pic>
          <p:nvPicPr>
            <p:cNvPr id="51" name="그림 50"/>
            <p:cNvPicPr>
              <a:picLocks noChangeAspect="1"/>
            </p:cNvPicPr>
            <p:nvPr/>
          </p:nvPicPr>
          <p:blipFill rotWithShape="1">
            <a:blip r:embed="rId7"/>
            <a:srcRect b="21182"/>
            <a:stretch/>
          </p:blipFill>
          <p:spPr>
            <a:xfrm>
              <a:off x="7238846" y="1345732"/>
              <a:ext cx="3029105" cy="3133865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sp>
          <p:nvSpPr>
            <p:cNvPr id="52" name="모서리가 둥근 직사각형 51"/>
            <p:cNvSpPr/>
            <p:nvPr/>
          </p:nvSpPr>
          <p:spPr>
            <a:xfrm>
              <a:off x="7945684" y="1812039"/>
              <a:ext cx="2322266" cy="2526939"/>
            </a:xfrm>
            <a:prstGeom prst="roundRect">
              <a:avLst>
                <a:gd name="adj" fmla="val 6368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3" name="모서리가 둥근 직사각형 52"/>
            <p:cNvSpPr/>
            <p:nvPr/>
          </p:nvSpPr>
          <p:spPr>
            <a:xfrm>
              <a:off x="9856470" y="3693780"/>
              <a:ext cx="350873" cy="166232"/>
            </a:xfrm>
            <a:prstGeom prst="roundRect">
              <a:avLst>
                <a:gd name="adj" fmla="val 6368"/>
              </a:avLst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4" name="타원 53"/>
            <p:cNvSpPr/>
            <p:nvPr/>
          </p:nvSpPr>
          <p:spPr>
            <a:xfrm>
              <a:off x="9747498" y="3516838"/>
              <a:ext cx="217943" cy="2600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4</a:t>
              </a:r>
              <a:endParaRPr lang="ko-KR" altLang="en-US" sz="1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44488" y="1521482"/>
              <a:ext cx="583459" cy="146905"/>
            </a:xfrm>
            <a:prstGeom prst="rect">
              <a:avLst/>
            </a:prstGeom>
          </p:spPr>
        </p:pic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ED32B9A6-F6FF-44AC-8091-908564EBAB65}"/>
              </a:ext>
            </a:extLst>
          </p:cNvPr>
          <p:cNvSpPr/>
          <p:nvPr/>
        </p:nvSpPr>
        <p:spPr bwMode="auto">
          <a:xfrm>
            <a:off x="0" y="-1240"/>
            <a:ext cx="12192000" cy="609484"/>
          </a:xfrm>
          <a:prstGeom prst="rect">
            <a:avLst/>
          </a:prstGeom>
          <a:gradFill flip="none" rotWithShape="1">
            <a:gsLst>
              <a:gs pos="100000">
                <a:srgbClr val="72C0D9"/>
              </a:gs>
              <a:gs pos="0">
                <a:srgbClr val="0384A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solidFill>
                <a:srgbClr val="1D7FB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한쪽 모서리가 둥근 사각형 63">
            <a:extLst>
              <a:ext uri="{FF2B5EF4-FFF2-40B4-BE49-F238E27FC236}">
                <a16:creationId xmlns:a16="http://schemas.microsoft.com/office/drawing/2014/main" id="{AD8339C3-12D9-4BBE-B5AB-CA453E24A606}"/>
              </a:ext>
            </a:extLst>
          </p:cNvPr>
          <p:cNvSpPr/>
          <p:nvPr/>
        </p:nvSpPr>
        <p:spPr bwMode="auto">
          <a:xfrm>
            <a:off x="0" y="158569"/>
            <a:ext cx="12001387" cy="486197"/>
          </a:xfrm>
          <a:prstGeom prst="round1Rect">
            <a:avLst>
              <a:gd name="adj" fmla="val 6963"/>
            </a:avLst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dist="63500" algn="l" rotWithShape="0">
              <a:prstClr val="black">
                <a:alpha val="20000"/>
              </a:prstClr>
            </a:outerShdw>
          </a:effectLst>
        </p:spPr>
        <p:txBody>
          <a:bodyPr wrap="none" lIns="15265" tIns="9159" rIns="15265" bIns="9159" rtlCol="0" anchor="ctr"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marL="164127" defTabSz="775208" eaLnBrk="0" fontAlgn="ctr" latinLnBrk="0" hangingPunct="0"/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사업장 소속 권한 부여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사업자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D286AEB-D34A-4679-A19A-BB6BD89B4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CA1F90E-060C-4FCA-8799-DF70E7855F94}" type="slidenum">
              <a:rPr lang="ko-KR" altLang="en-US" smtClean="0"/>
              <a:pPr algn="ctr"/>
              <a:t>9</a:t>
            </a:fld>
            <a:r>
              <a:rPr lang="ko-KR" altLang="en-US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695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F0"/>
      </a:accent1>
      <a:accent2>
        <a:srgbClr val="7879B2"/>
      </a:accent2>
      <a:accent3>
        <a:srgbClr val="5D667B"/>
      </a:accent3>
      <a:accent4>
        <a:srgbClr val="00AB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Pretendard ExtraBold"/>
        <a:ea typeface="Pretendard ExtraBold"/>
        <a:cs typeface=""/>
      </a:majorFont>
      <a:minorFont>
        <a:latin typeface="Pretendard Light"/>
        <a:ea typeface="Pretendard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11111</TotalTime>
  <Words>1482</Words>
  <Application>Microsoft Office PowerPoint</Application>
  <PresentationFormat>와이드스크린</PresentationFormat>
  <Paragraphs>240</Paragraphs>
  <Slides>25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2" baseType="lpstr">
      <vt:lpstr>맑은 고딕</vt:lpstr>
      <vt:lpstr>Arial</vt:lpstr>
      <vt:lpstr>휴먼둥근헤드라인</vt:lpstr>
      <vt:lpstr>Pretendard ExtraBold</vt:lpstr>
      <vt:lpstr>Pretendard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 Taewon</dc:creator>
  <cp:lastModifiedBy>KOSHA_User</cp:lastModifiedBy>
  <cp:revision>374</cp:revision>
  <cp:lastPrinted>2025-11-03T01:54:13Z</cp:lastPrinted>
  <dcterms:created xsi:type="dcterms:W3CDTF">2022-03-08T09:40:54Z</dcterms:created>
  <dcterms:modified xsi:type="dcterms:W3CDTF">2025-11-13T07:03:23Z</dcterms:modified>
</cp:coreProperties>
</file>